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6"/>
  </p:notesMasterIdLst>
  <p:sldIdLst>
    <p:sldId id="256" r:id="rId2"/>
    <p:sldId id="257" r:id="rId3"/>
    <p:sldId id="271" r:id="rId4"/>
    <p:sldId id="260" r:id="rId5"/>
    <p:sldId id="261" r:id="rId6"/>
    <p:sldId id="262" r:id="rId7"/>
    <p:sldId id="263" r:id="rId8"/>
    <p:sldId id="264" r:id="rId9"/>
    <p:sldId id="281" r:id="rId10"/>
    <p:sldId id="265" r:id="rId11"/>
    <p:sldId id="266" r:id="rId12"/>
    <p:sldId id="267" r:id="rId13"/>
    <p:sldId id="270" r:id="rId14"/>
    <p:sldId id="285" r:id="rId15"/>
    <p:sldId id="268" r:id="rId16"/>
    <p:sldId id="269" r:id="rId17"/>
    <p:sldId id="272" r:id="rId18"/>
    <p:sldId id="273" r:id="rId19"/>
    <p:sldId id="274" r:id="rId20"/>
    <p:sldId id="275" r:id="rId21"/>
    <p:sldId id="276" r:id="rId22"/>
    <p:sldId id="277" r:id="rId23"/>
    <p:sldId id="278" r:id="rId24"/>
    <p:sldId id="259" r:id="rId25"/>
    <p:sldId id="279" r:id="rId26"/>
    <p:sldId id="280" r:id="rId27"/>
    <p:sldId id="286" r:id="rId28"/>
    <p:sldId id="287" r:id="rId29"/>
    <p:sldId id="288" r:id="rId30"/>
    <p:sldId id="290" r:id="rId31"/>
    <p:sldId id="305" r:id="rId32"/>
    <p:sldId id="306" r:id="rId33"/>
    <p:sldId id="289" r:id="rId34"/>
    <p:sldId id="301" r:id="rId35"/>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FFF"/>
    <a:srgbClr val="F8F7F2"/>
    <a:srgbClr val="92D050"/>
    <a:srgbClr val="FF0000"/>
    <a:srgbClr val="1222BE"/>
    <a:srgbClr val="F2F2F2"/>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441" autoAdjust="0"/>
  </p:normalViewPr>
  <p:slideViewPr>
    <p:cSldViewPr>
      <p:cViewPr varScale="1">
        <p:scale>
          <a:sx n="100" d="100"/>
          <a:sy n="100" d="100"/>
        </p:scale>
        <p:origin x="1914"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E98225-5FD0-4E4C-892F-F5C98A6F3383}" type="datetimeFigureOut">
              <a:rPr lang="zh-TW" altLang="en-US" smtClean="0"/>
              <a:t>2020/5/11</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C4C99A-2A1A-46C7-8D6F-533C5002DC2B}" type="slidenum">
              <a:rPr lang="zh-TW" altLang="en-US" smtClean="0"/>
              <a:t>‹#›</a:t>
            </a:fld>
            <a:endParaRPr lang="zh-TW" altLang="en-US"/>
          </a:p>
        </p:txBody>
      </p:sp>
    </p:spTree>
    <p:extLst>
      <p:ext uri="{BB962C8B-B14F-4D97-AF65-F5344CB8AC3E}">
        <p14:creationId xmlns:p14="http://schemas.microsoft.com/office/powerpoint/2010/main" val="1220729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From </a:t>
            </a:r>
            <a:r>
              <a:rPr lang="zh-TW" altLang="en-US" dirty="0" smtClean="0"/>
              <a:t>大平台 </a:t>
            </a:r>
            <a:r>
              <a:rPr lang="en-US" altLang="zh-TW" dirty="0" smtClean="0"/>
              <a:t>to device</a:t>
            </a:r>
            <a:r>
              <a:rPr lang="en-US" altLang="zh-TW" baseline="0" dirty="0" smtClean="0"/>
              <a:t>   </a:t>
            </a:r>
            <a:r>
              <a:rPr lang="zh-TW" altLang="en-US" baseline="0" dirty="0" smtClean="0"/>
              <a:t>大平台南向介面</a:t>
            </a:r>
            <a:r>
              <a:rPr lang="en-US" altLang="zh-TW" baseline="0" dirty="0" smtClean="0"/>
              <a:t> </a:t>
            </a:r>
            <a:endParaRPr lang="zh-TW" altLang="en-US" dirty="0"/>
          </a:p>
        </p:txBody>
      </p:sp>
      <p:sp>
        <p:nvSpPr>
          <p:cNvPr id="4" name="投影片編號版面配置區 3"/>
          <p:cNvSpPr>
            <a:spLocks noGrp="1"/>
          </p:cNvSpPr>
          <p:nvPr>
            <p:ph type="sldNum" sz="quarter" idx="10"/>
          </p:nvPr>
        </p:nvSpPr>
        <p:spPr/>
        <p:txBody>
          <a:bodyPr/>
          <a:lstStyle/>
          <a:p>
            <a:fld id="{23C4C99A-2A1A-46C7-8D6F-533C5002DC2B}" type="slidenum">
              <a:rPr lang="zh-TW" altLang="en-US" smtClean="0"/>
              <a:t>2</a:t>
            </a:fld>
            <a:endParaRPr lang="zh-TW" altLang="en-US"/>
          </a:p>
        </p:txBody>
      </p:sp>
    </p:spTree>
    <p:extLst>
      <p:ext uri="{BB962C8B-B14F-4D97-AF65-F5344CB8AC3E}">
        <p14:creationId xmlns:p14="http://schemas.microsoft.com/office/powerpoint/2010/main" val="3062197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3C4C99A-2A1A-46C7-8D6F-533C5002DC2B}" type="slidenum">
              <a:rPr lang="zh-TW" altLang="en-US" smtClean="0"/>
              <a:t>8</a:t>
            </a:fld>
            <a:endParaRPr lang="zh-TW" altLang="en-US"/>
          </a:p>
        </p:txBody>
      </p:sp>
    </p:spTree>
    <p:extLst>
      <p:ext uri="{BB962C8B-B14F-4D97-AF65-F5344CB8AC3E}">
        <p14:creationId xmlns:p14="http://schemas.microsoft.com/office/powerpoint/2010/main" val="138606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不使用</a:t>
            </a:r>
            <a:r>
              <a:rPr lang="en-US" altLang="zh-TW" dirty="0" smtClean="0"/>
              <a:t>Ameba</a:t>
            </a:r>
            <a:r>
              <a:rPr lang="zh-TW" altLang="en-US" dirty="0" smtClean="0"/>
              <a:t>提供的</a:t>
            </a:r>
            <a:r>
              <a:rPr lang="en-US" altLang="zh-TW" dirty="0" smtClean="0"/>
              <a:t>SDK</a:t>
            </a:r>
            <a:r>
              <a:rPr lang="zh-TW" altLang="en-US" baseline="0" dirty="0" smtClean="0"/>
              <a:t>  使用</a:t>
            </a:r>
            <a:r>
              <a:rPr lang="en-US" altLang="zh-TW" baseline="0" dirty="0" smtClean="0"/>
              <a:t>Arduino</a:t>
            </a:r>
            <a:r>
              <a:rPr lang="zh-TW" altLang="en-US" baseline="0" dirty="0" smtClean="0"/>
              <a:t>提供</a:t>
            </a:r>
            <a:r>
              <a:rPr lang="en-US" altLang="zh-TW" baseline="0" dirty="0" smtClean="0"/>
              <a:t>IDE</a:t>
            </a:r>
          </a:p>
          <a:p>
            <a:r>
              <a:rPr lang="zh-TW" altLang="en-US" baseline="0" dirty="0" smtClean="0"/>
              <a:t>以便日後要使用</a:t>
            </a:r>
            <a:r>
              <a:rPr lang="en-US" altLang="zh-TW" baseline="0" dirty="0" smtClean="0"/>
              <a:t>Arduino </a:t>
            </a:r>
            <a:r>
              <a:rPr lang="zh-TW" altLang="en-US" baseline="0" dirty="0" smtClean="0"/>
              <a:t>開發板時可以直接上手</a:t>
            </a:r>
            <a:endParaRPr lang="en-US" altLang="zh-TW" baseline="0" dirty="0" smtClean="0"/>
          </a:p>
          <a:p>
            <a:endParaRPr lang="zh-TW" altLang="en-US" dirty="0"/>
          </a:p>
        </p:txBody>
      </p:sp>
      <p:sp>
        <p:nvSpPr>
          <p:cNvPr id="4" name="投影片編號版面配置區 3"/>
          <p:cNvSpPr>
            <a:spLocks noGrp="1"/>
          </p:cNvSpPr>
          <p:nvPr>
            <p:ph type="sldNum" sz="quarter" idx="10"/>
          </p:nvPr>
        </p:nvSpPr>
        <p:spPr/>
        <p:txBody>
          <a:bodyPr/>
          <a:lstStyle/>
          <a:p>
            <a:fld id="{23C4C99A-2A1A-46C7-8D6F-533C5002DC2B}" type="slidenum">
              <a:rPr lang="zh-TW" altLang="en-US" smtClean="0"/>
              <a:t>15</a:t>
            </a:fld>
            <a:endParaRPr lang="zh-TW" altLang="en-US"/>
          </a:p>
        </p:txBody>
      </p:sp>
    </p:spTree>
    <p:extLst>
      <p:ext uri="{BB962C8B-B14F-4D97-AF65-F5344CB8AC3E}">
        <p14:creationId xmlns:p14="http://schemas.microsoft.com/office/powerpoint/2010/main" val="757789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347" y="1122363"/>
            <a:ext cx="7773308" cy="2387600"/>
          </a:xfrm>
        </p:spPr>
        <p:txBody>
          <a:bodyPr anchor="b">
            <a:normAutofit/>
          </a:bodyPr>
          <a:lstStyle>
            <a:lvl1pPr algn="ctr">
              <a:defRPr sz="48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685347" y="3602038"/>
            <a:ext cx="777330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00042330-B4CB-4D6E-91E2-47342B129B53}" type="datetime1">
              <a:rPr lang="zh-TW" altLang="en-US" smtClean="0"/>
              <a:t>2020/5/11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471D12E-1CF2-41D7-B141-DC7AF2A00530}" type="slidenum">
              <a:rPr lang="zh-TW" altLang="en-US" smtClean="0"/>
              <a:t>‹#›</a:t>
            </a:fld>
            <a:endParaRPr lang="zh-TW" altLang="en-US"/>
          </a:p>
        </p:txBody>
      </p:sp>
    </p:spTree>
    <p:extLst>
      <p:ext uri="{BB962C8B-B14F-4D97-AF65-F5344CB8AC3E}">
        <p14:creationId xmlns:p14="http://schemas.microsoft.com/office/powerpoint/2010/main" val="672778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sp>
        <p:nvSpPr>
          <p:cNvPr id="2" name="Title 1"/>
          <p:cNvSpPr>
            <a:spLocks noGrp="1"/>
          </p:cNvSpPr>
          <p:nvPr>
            <p:ph type="title"/>
          </p:nvPr>
        </p:nvSpPr>
        <p:spPr>
          <a:xfrm>
            <a:off x="685355" y="4289373"/>
            <a:ext cx="7775673" cy="819355"/>
          </a:xfrm>
        </p:spPr>
        <p:txBody>
          <a:bodyPr anchor="b">
            <a:normAutofit/>
          </a:bodyPr>
          <a:lstStyle>
            <a:lvl1pPr>
              <a:defRPr sz="28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685355" y="621322"/>
            <a:ext cx="7775673"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85346" y="5108728"/>
            <a:ext cx="7774499"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593EE2B-DCD4-4FED-A469-B5CF728D2C8D}" type="datetime1">
              <a:rPr lang="zh-TW" altLang="en-US" smtClean="0"/>
              <a:t>2020/5/11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471D12E-1CF2-41D7-B141-DC7AF2A00530}" type="slidenum">
              <a:rPr lang="zh-TW" altLang="en-US" smtClean="0"/>
              <a:pPr/>
              <a:t>‹#›</a:t>
            </a:fld>
            <a:endParaRPr lang="zh-TW" altLang="en-US"/>
          </a:p>
        </p:txBody>
      </p:sp>
    </p:spTree>
    <p:extLst>
      <p:ext uri="{BB962C8B-B14F-4D97-AF65-F5344CB8AC3E}">
        <p14:creationId xmlns:p14="http://schemas.microsoft.com/office/powerpoint/2010/main" val="210793629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685346" y="609601"/>
            <a:ext cx="7765322" cy="3424859"/>
          </a:xfrm>
        </p:spPr>
        <p:txBody>
          <a:bodyPr anchor="ctr"/>
          <a:lstStyle>
            <a:lvl1pPr>
              <a:defRPr sz="3200"/>
            </a:lvl1pPr>
          </a:lstStyle>
          <a:p>
            <a:r>
              <a:rPr lang="zh-TW" altLang="en-US" smtClean="0"/>
              <a:t>按一下以編輯母片標題樣式</a:t>
            </a:r>
            <a:endParaRPr lang="en-US" dirty="0"/>
          </a:p>
        </p:txBody>
      </p:sp>
      <p:sp>
        <p:nvSpPr>
          <p:cNvPr id="4" name="Text Placeholder 3"/>
          <p:cNvSpPr>
            <a:spLocks noGrp="1"/>
          </p:cNvSpPr>
          <p:nvPr>
            <p:ph type="body" sz="half" idx="2"/>
          </p:nvPr>
        </p:nvSpPr>
        <p:spPr>
          <a:xfrm>
            <a:off x="685347" y="4204820"/>
            <a:ext cx="776532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593EE2B-DCD4-4FED-A469-B5CF728D2C8D}" type="datetime1">
              <a:rPr lang="zh-TW" altLang="en-US" smtClean="0"/>
              <a:t>2020/5/11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471D12E-1CF2-41D7-B141-DC7AF2A00530}" type="slidenum">
              <a:rPr lang="zh-TW" altLang="en-US" smtClean="0"/>
              <a:pPr/>
              <a:t>‹#›</a:t>
            </a:fld>
            <a:endParaRPr lang="zh-TW" altLang="en-US"/>
          </a:p>
        </p:txBody>
      </p:sp>
    </p:spTree>
    <p:extLst>
      <p:ext uri="{BB962C8B-B14F-4D97-AF65-F5344CB8AC3E}">
        <p14:creationId xmlns:p14="http://schemas.microsoft.com/office/powerpoint/2010/main" val="7237973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zh-TW" altLang="en-US" smtClean="0"/>
              <a:t>按一下以編輯母片標題樣式</a:t>
            </a:r>
            <a:endParaRPr lang="en-US" dirty="0"/>
          </a:p>
        </p:txBody>
      </p:sp>
      <p:sp>
        <p:nvSpPr>
          <p:cNvPr id="12" name="Text Placeholder 3"/>
          <p:cNvSpPr>
            <a:spLocks noGrp="1"/>
          </p:cNvSpPr>
          <p:nvPr>
            <p:ph type="body" sz="half" idx="13"/>
          </p:nvPr>
        </p:nvSpPr>
        <p:spPr>
          <a:xfrm>
            <a:off x="1290484" y="3610032"/>
            <a:ext cx="6564224"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4" name="Text Placeholder 3"/>
          <p:cNvSpPr>
            <a:spLocks noGrp="1"/>
          </p:cNvSpPr>
          <p:nvPr>
            <p:ph type="body" sz="half" idx="2"/>
          </p:nvPr>
        </p:nvSpPr>
        <p:spPr>
          <a:xfrm>
            <a:off x="685345" y="4204821"/>
            <a:ext cx="776532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593EE2B-DCD4-4FED-A469-B5CF728D2C8D}" type="datetime1">
              <a:rPr lang="zh-TW" altLang="en-US" smtClean="0"/>
              <a:t>2020/5/11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471D12E-1CF2-41D7-B141-DC7AF2A00530}" type="slidenum">
              <a:rPr lang="zh-TW" altLang="en-US" smtClean="0"/>
              <a:pPr/>
              <a:t>‹#›</a:t>
            </a:fld>
            <a:endParaRPr lang="zh-TW" altLang="en-US"/>
          </a:p>
        </p:txBody>
      </p:sp>
      <p:sp>
        <p:nvSpPr>
          <p:cNvPr id="10" name="TextBox 9"/>
          <p:cNvSpPr txBox="1"/>
          <p:nvPr/>
        </p:nvSpPr>
        <p:spPr>
          <a:xfrm>
            <a:off x="505245" y="641749"/>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946721" y="3073376"/>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7022669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5355" y="2126943"/>
            <a:ext cx="7766495" cy="2511835"/>
          </a:xfrm>
        </p:spPr>
        <p:txBody>
          <a:bodyPr anchor="b"/>
          <a:lstStyle>
            <a:lvl1pPr>
              <a:defRPr sz="3200"/>
            </a:lvl1pPr>
          </a:lstStyle>
          <a:p>
            <a:r>
              <a:rPr lang="zh-TW" altLang="en-US" smtClean="0"/>
              <a:t>按一下以編輯母片標題樣式</a:t>
            </a:r>
            <a:endParaRPr lang="en-US" dirty="0"/>
          </a:p>
        </p:txBody>
      </p:sp>
      <p:sp>
        <p:nvSpPr>
          <p:cNvPr id="4" name="Text Placeholder 3"/>
          <p:cNvSpPr>
            <a:spLocks noGrp="1"/>
          </p:cNvSpPr>
          <p:nvPr>
            <p:ph type="body" sz="half" idx="2"/>
          </p:nvPr>
        </p:nvSpPr>
        <p:spPr>
          <a:xfrm>
            <a:off x="685346" y="4650556"/>
            <a:ext cx="776532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593EE2B-DCD4-4FED-A469-B5CF728D2C8D}" type="datetime1">
              <a:rPr lang="zh-TW" altLang="en-US" smtClean="0"/>
              <a:t>2020/5/11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471D12E-1CF2-41D7-B141-DC7AF2A00530}" type="slidenum">
              <a:rPr lang="zh-TW" altLang="en-US" smtClean="0"/>
              <a:pPr/>
              <a:t>‹#›</a:t>
            </a:fld>
            <a:endParaRPr lang="zh-TW" altLang="en-US"/>
          </a:p>
        </p:txBody>
      </p:sp>
    </p:spTree>
    <p:extLst>
      <p:ext uri="{BB962C8B-B14F-4D97-AF65-F5344CB8AC3E}">
        <p14:creationId xmlns:p14="http://schemas.microsoft.com/office/powerpoint/2010/main" val="292181973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15" name="Title 1"/>
          <p:cNvSpPr>
            <a:spLocks noGrp="1"/>
          </p:cNvSpPr>
          <p:nvPr>
            <p:ph type="title"/>
          </p:nvPr>
        </p:nvSpPr>
        <p:spPr>
          <a:xfrm>
            <a:off x="685345" y="609601"/>
            <a:ext cx="7765322" cy="1325563"/>
          </a:xfrm>
        </p:spPr>
        <p:txBody>
          <a:bodyPr/>
          <a:lstStyle/>
          <a:p>
            <a:r>
              <a:rPr lang="zh-TW" altLang="en-US" smtClean="0"/>
              <a:t>按一下以編輯母片標題樣式</a:t>
            </a:r>
            <a:endParaRPr lang="en-US" dirty="0"/>
          </a:p>
        </p:txBody>
      </p:sp>
      <p:sp>
        <p:nvSpPr>
          <p:cNvPr id="7" name="Text Placeholder 2"/>
          <p:cNvSpPr>
            <a:spLocks noGrp="1"/>
          </p:cNvSpPr>
          <p:nvPr>
            <p:ph type="body" idx="1"/>
          </p:nvPr>
        </p:nvSpPr>
        <p:spPr>
          <a:xfrm>
            <a:off x="685346" y="2088320"/>
            <a:ext cx="2474217"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8" name="Text Placeholder 3"/>
          <p:cNvSpPr>
            <a:spLocks noGrp="1"/>
          </p:cNvSpPr>
          <p:nvPr>
            <p:ph type="body" sz="half" idx="15"/>
          </p:nvPr>
        </p:nvSpPr>
        <p:spPr>
          <a:xfrm>
            <a:off x="685346" y="2911624"/>
            <a:ext cx="2474217"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9" name="Text Placeholder 4"/>
          <p:cNvSpPr>
            <a:spLocks noGrp="1"/>
          </p:cNvSpPr>
          <p:nvPr>
            <p:ph type="body" sz="quarter" idx="3"/>
          </p:nvPr>
        </p:nvSpPr>
        <p:spPr>
          <a:xfrm>
            <a:off x="3333658" y="2088320"/>
            <a:ext cx="2473919"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10" name="Text Placeholder 3"/>
          <p:cNvSpPr>
            <a:spLocks noGrp="1"/>
          </p:cNvSpPr>
          <p:nvPr>
            <p:ph type="body" sz="half" idx="16"/>
          </p:nvPr>
        </p:nvSpPr>
        <p:spPr>
          <a:xfrm>
            <a:off x="3333659" y="2911624"/>
            <a:ext cx="247486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11" name="Text Placeholder 4"/>
          <p:cNvSpPr>
            <a:spLocks noGrp="1"/>
          </p:cNvSpPr>
          <p:nvPr>
            <p:ph type="body" sz="quarter" idx="13"/>
          </p:nvPr>
        </p:nvSpPr>
        <p:spPr>
          <a:xfrm>
            <a:off x="5979974" y="2088320"/>
            <a:ext cx="246840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12" name="Text Placeholder 3"/>
          <p:cNvSpPr>
            <a:spLocks noGrp="1"/>
          </p:cNvSpPr>
          <p:nvPr>
            <p:ph type="body" sz="half" idx="17"/>
          </p:nvPr>
        </p:nvSpPr>
        <p:spPr>
          <a:xfrm>
            <a:off x="5982260" y="2911624"/>
            <a:ext cx="2468408"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3" name="Date Placeholder 2"/>
          <p:cNvSpPr>
            <a:spLocks noGrp="1"/>
          </p:cNvSpPr>
          <p:nvPr>
            <p:ph type="dt" sz="half" idx="10"/>
          </p:nvPr>
        </p:nvSpPr>
        <p:spPr/>
        <p:txBody>
          <a:bodyPr/>
          <a:lstStyle/>
          <a:p>
            <a:fld id="{5593EE2B-DCD4-4FED-A469-B5CF728D2C8D}" type="datetime1">
              <a:rPr lang="zh-TW" altLang="en-US" smtClean="0"/>
              <a:t>2020/5/11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471D12E-1CF2-41D7-B141-DC7AF2A00530}" type="slidenum">
              <a:rPr lang="zh-TW" altLang="en-US" smtClean="0"/>
              <a:pPr/>
              <a:t>‹#›</a:t>
            </a:fld>
            <a:endParaRPr lang="zh-TW" altLang="en-US"/>
          </a:p>
        </p:txBody>
      </p:sp>
    </p:spTree>
    <p:extLst>
      <p:ext uri="{BB962C8B-B14F-4D97-AF65-F5344CB8AC3E}">
        <p14:creationId xmlns:p14="http://schemas.microsoft.com/office/powerpoint/2010/main" val="892261656"/>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30" name="Title 1"/>
          <p:cNvSpPr>
            <a:spLocks noGrp="1"/>
          </p:cNvSpPr>
          <p:nvPr>
            <p:ph type="title"/>
          </p:nvPr>
        </p:nvSpPr>
        <p:spPr>
          <a:xfrm>
            <a:off x="685346" y="609601"/>
            <a:ext cx="7765322" cy="1325563"/>
          </a:xfrm>
        </p:spPr>
        <p:txBody>
          <a:bodyPr/>
          <a:lstStyle/>
          <a:p>
            <a:r>
              <a:rPr lang="zh-TW" altLang="en-US" smtClean="0"/>
              <a:t>按一下以編輯母片標題樣式</a:t>
            </a:r>
            <a:endParaRPr lang="en-US" dirty="0"/>
          </a:p>
        </p:txBody>
      </p:sp>
      <p:sp>
        <p:nvSpPr>
          <p:cNvPr id="19" name="Text Placeholder 2"/>
          <p:cNvSpPr>
            <a:spLocks noGrp="1"/>
          </p:cNvSpPr>
          <p:nvPr>
            <p:ph type="body" idx="1"/>
          </p:nvPr>
        </p:nvSpPr>
        <p:spPr>
          <a:xfrm>
            <a:off x="685347" y="3989147"/>
            <a:ext cx="2474216"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20" name="Picture Placeholder 2"/>
          <p:cNvSpPr>
            <a:spLocks noGrp="1" noChangeAspect="1"/>
          </p:cNvSpPr>
          <p:nvPr>
            <p:ph type="pic" idx="15"/>
          </p:nvPr>
        </p:nvSpPr>
        <p:spPr>
          <a:xfrm>
            <a:off x="819015" y="2092235"/>
            <a:ext cx="2205038"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21" name="Text Placeholder 3"/>
          <p:cNvSpPr>
            <a:spLocks noGrp="1"/>
          </p:cNvSpPr>
          <p:nvPr>
            <p:ph type="body" sz="half" idx="18"/>
          </p:nvPr>
        </p:nvSpPr>
        <p:spPr>
          <a:xfrm>
            <a:off x="685347" y="4565409"/>
            <a:ext cx="2474216"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22" name="Text Placeholder 4"/>
          <p:cNvSpPr>
            <a:spLocks noGrp="1"/>
          </p:cNvSpPr>
          <p:nvPr>
            <p:ph type="body" sz="quarter" idx="3"/>
          </p:nvPr>
        </p:nvSpPr>
        <p:spPr>
          <a:xfrm>
            <a:off x="3332026" y="3989147"/>
            <a:ext cx="2474237"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23" name="Picture Placeholder 2"/>
          <p:cNvSpPr>
            <a:spLocks noGrp="1" noChangeAspect="1"/>
          </p:cNvSpPr>
          <p:nvPr>
            <p:ph type="pic" idx="21"/>
          </p:nvPr>
        </p:nvSpPr>
        <p:spPr>
          <a:xfrm>
            <a:off x="3426747" y="2092235"/>
            <a:ext cx="2197894"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24" name="Text Placeholder 3"/>
          <p:cNvSpPr>
            <a:spLocks noGrp="1"/>
          </p:cNvSpPr>
          <p:nvPr>
            <p:ph type="body" sz="half" idx="19"/>
          </p:nvPr>
        </p:nvSpPr>
        <p:spPr>
          <a:xfrm>
            <a:off x="3331011" y="4565408"/>
            <a:ext cx="2475252"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25" name="Text Placeholder 4"/>
          <p:cNvSpPr>
            <a:spLocks noGrp="1"/>
          </p:cNvSpPr>
          <p:nvPr>
            <p:ph type="body" sz="quarter" idx="13"/>
          </p:nvPr>
        </p:nvSpPr>
        <p:spPr>
          <a:xfrm>
            <a:off x="5980067" y="3989147"/>
            <a:ext cx="246742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26" name="Picture Placeholder 2"/>
          <p:cNvSpPr>
            <a:spLocks noGrp="1" noChangeAspect="1"/>
          </p:cNvSpPr>
          <p:nvPr>
            <p:ph type="pic" idx="22"/>
          </p:nvPr>
        </p:nvSpPr>
        <p:spPr>
          <a:xfrm>
            <a:off x="6114603" y="2092235"/>
            <a:ext cx="219908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27" name="Text Placeholder 3"/>
          <p:cNvSpPr>
            <a:spLocks noGrp="1"/>
          </p:cNvSpPr>
          <p:nvPr>
            <p:ph type="body" sz="half" idx="20"/>
          </p:nvPr>
        </p:nvSpPr>
        <p:spPr>
          <a:xfrm>
            <a:off x="5979973" y="4565410"/>
            <a:ext cx="2470694" cy="122579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3" name="Date Placeholder 2"/>
          <p:cNvSpPr>
            <a:spLocks noGrp="1"/>
          </p:cNvSpPr>
          <p:nvPr>
            <p:ph type="dt" sz="half" idx="10"/>
          </p:nvPr>
        </p:nvSpPr>
        <p:spPr/>
        <p:txBody>
          <a:bodyPr/>
          <a:lstStyle/>
          <a:p>
            <a:fld id="{5593EE2B-DCD4-4FED-A469-B5CF728D2C8D}" type="datetime1">
              <a:rPr lang="zh-TW" altLang="en-US" smtClean="0"/>
              <a:t>2020/5/11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471D12E-1CF2-41D7-B141-DC7AF2A00530}" type="slidenum">
              <a:rPr lang="zh-TW" altLang="en-US" smtClean="0"/>
              <a:pPr/>
              <a:t>‹#›</a:t>
            </a:fld>
            <a:endParaRPr lang="zh-TW" altLang="en-US"/>
          </a:p>
        </p:txBody>
      </p:sp>
    </p:spTree>
    <p:extLst>
      <p:ext uri="{BB962C8B-B14F-4D97-AF65-F5344CB8AC3E}">
        <p14:creationId xmlns:p14="http://schemas.microsoft.com/office/powerpoint/2010/main" val="400008443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DCB56E97-2A1A-466D-A49F-EE71AF7F85FC}" type="datetime1">
              <a:rPr lang="zh-TW" altLang="en-US" smtClean="0"/>
              <a:t>2020/5/11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471D12E-1CF2-41D7-B141-DC7AF2A00530}" type="slidenum">
              <a:rPr lang="zh-TW" altLang="en-US" smtClean="0"/>
              <a:t>‹#›</a:t>
            </a:fld>
            <a:endParaRPr lang="zh-TW" altLang="en-US"/>
          </a:p>
        </p:txBody>
      </p:sp>
    </p:spTree>
    <p:extLst>
      <p:ext uri="{BB962C8B-B14F-4D97-AF65-F5344CB8AC3E}">
        <p14:creationId xmlns:p14="http://schemas.microsoft.com/office/powerpoint/2010/main" val="3444459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609600"/>
            <a:ext cx="1906993" cy="5181601"/>
          </a:xfrm>
        </p:spPr>
        <p:txBody>
          <a:bodyPr vert="eaVert"/>
          <a:lstStyle>
            <a:lvl1pPr algn="l">
              <a:defRPr/>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85346" y="609600"/>
            <a:ext cx="5744029" cy="5181601"/>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611E478E-3960-4A48-828B-822924113E08}" type="datetime1">
              <a:rPr lang="zh-TW" altLang="en-US" smtClean="0"/>
              <a:t>2020/5/11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471D12E-1CF2-41D7-B141-DC7AF2A00530}" type="slidenum">
              <a:rPr lang="zh-TW" altLang="en-US" smtClean="0"/>
              <a:t>‹#›</a:t>
            </a:fld>
            <a:endParaRPr lang="zh-TW" altLang="en-US"/>
          </a:p>
        </p:txBody>
      </p:sp>
    </p:spTree>
    <p:extLst>
      <p:ext uri="{BB962C8B-B14F-4D97-AF65-F5344CB8AC3E}">
        <p14:creationId xmlns:p14="http://schemas.microsoft.com/office/powerpoint/2010/main" val="786317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323F53CD-181E-46CB-9AEB-3E74DAE10162}" type="datetime1">
              <a:rPr lang="zh-TW" altLang="en-US" smtClean="0"/>
              <a:t>2020/5/11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471D12E-1CF2-41D7-B141-DC7AF2A00530}" type="slidenum">
              <a:rPr lang="zh-TW" altLang="en-US" smtClean="0"/>
              <a:t>‹#›</a:t>
            </a:fld>
            <a:endParaRPr lang="zh-TW" altLang="en-US"/>
          </a:p>
        </p:txBody>
      </p:sp>
    </p:spTree>
    <p:extLst>
      <p:ext uri="{BB962C8B-B14F-4D97-AF65-F5344CB8AC3E}">
        <p14:creationId xmlns:p14="http://schemas.microsoft.com/office/powerpoint/2010/main" val="3577547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921933" y="657227"/>
            <a:ext cx="7300134" cy="2852737"/>
          </a:xfrm>
        </p:spPr>
        <p:txBody>
          <a:bodyPr anchor="b">
            <a:normAutofit/>
          </a:bodyPr>
          <a:lstStyle>
            <a:lvl1pPr>
              <a:defRPr sz="34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921933" y="3602039"/>
            <a:ext cx="7300134"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3DED493-C6AA-46D9-8F38-6EE53370FAF2}" type="datetime1">
              <a:rPr lang="zh-TW" altLang="en-US" smtClean="0"/>
              <a:t>2020/5/11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471D12E-1CF2-41D7-B141-DC7AF2A00530}" type="slidenum">
              <a:rPr lang="zh-TW" altLang="en-US" smtClean="0"/>
              <a:t>‹#›</a:t>
            </a:fld>
            <a:endParaRPr lang="zh-TW" altLang="en-US"/>
          </a:p>
        </p:txBody>
      </p:sp>
    </p:spTree>
    <p:extLst>
      <p:ext uri="{BB962C8B-B14F-4D97-AF65-F5344CB8AC3E}">
        <p14:creationId xmlns:p14="http://schemas.microsoft.com/office/powerpoint/2010/main" val="4185994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6321"/>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85346" y="2088320"/>
            <a:ext cx="3829503" cy="3702881"/>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30052" y="2088320"/>
            <a:ext cx="3820616" cy="3702881"/>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29BC00B1-4C71-4D26-B93B-D7B066E77161}" type="datetime1">
              <a:rPr lang="zh-TW" altLang="en-US" smtClean="0"/>
              <a:t>2020/5/11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471D12E-1CF2-41D7-B141-DC7AF2A00530}" type="slidenum">
              <a:rPr lang="zh-TW" altLang="en-US" smtClean="0"/>
              <a:t>‹#›</a:t>
            </a:fld>
            <a:endParaRPr lang="zh-TW" altLang="en-US"/>
          </a:p>
        </p:txBody>
      </p:sp>
    </p:spTree>
    <p:extLst>
      <p:ext uri="{BB962C8B-B14F-4D97-AF65-F5344CB8AC3E}">
        <p14:creationId xmlns:p14="http://schemas.microsoft.com/office/powerpoint/2010/main" val="111387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915427" y="2088320"/>
            <a:ext cx="3600326"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85346" y="2912232"/>
            <a:ext cx="3830406" cy="287896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859230" y="2088320"/>
            <a:ext cx="3591437"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4629150" y="2912232"/>
            <a:ext cx="3821518" cy="287896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98BEAA92-7947-4CDE-B9E0-F4F5EC861226}" type="datetime1">
              <a:rPr lang="zh-TW" altLang="en-US" smtClean="0"/>
              <a:t>2020/5/11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471D12E-1CF2-41D7-B141-DC7AF2A00530}" type="slidenum">
              <a:rPr lang="zh-TW" altLang="en-US" smtClean="0"/>
              <a:t>‹#›</a:t>
            </a:fld>
            <a:endParaRPr lang="zh-TW" altLang="en-US"/>
          </a:p>
        </p:txBody>
      </p:sp>
    </p:spTree>
    <p:extLst>
      <p:ext uri="{BB962C8B-B14F-4D97-AF65-F5344CB8AC3E}">
        <p14:creationId xmlns:p14="http://schemas.microsoft.com/office/powerpoint/2010/main" val="1803365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95B02B48-F4CB-4591-A4D8-3877BC7DAD9C}" type="datetime1">
              <a:rPr lang="zh-TW" altLang="en-US" smtClean="0"/>
              <a:t>2020/5/11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471D12E-1CF2-41D7-B141-DC7AF2A00530}" type="slidenum">
              <a:rPr lang="zh-TW" altLang="en-US" smtClean="0"/>
              <a:t>‹#›</a:t>
            </a:fld>
            <a:endParaRPr lang="zh-TW" altLang="en-US"/>
          </a:p>
        </p:txBody>
      </p:sp>
    </p:spTree>
    <p:extLst>
      <p:ext uri="{BB962C8B-B14F-4D97-AF65-F5344CB8AC3E}">
        <p14:creationId xmlns:p14="http://schemas.microsoft.com/office/powerpoint/2010/main" val="3056304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CF3D42-391F-4BDD-8AD8-A655F6C352C6}" type="datetime1">
              <a:rPr lang="zh-TW" altLang="en-US" smtClean="0"/>
              <a:t>2020/5/11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8471D12E-1CF2-41D7-B141-DC7AF2A00530}" type="slidenum">
              <a:rPr lang="zh-TW" altLang="en-US" smtClean="0"/>
              <a:t>‹#›</a:t>
            </a:fld>
            <a:endParaRPr lang="zh-TW" altLang="en-US"/>
          </a:p>
        </p:txBody>
      </p:sp>
    </p:spTree>
    <p:extLst>
      <p:ext uri="{BB962C8B-B14F-4D97-AF65-F5344CB8AC3E}">
        <p14:creationId xmlns:p14="http://schemas.microsoft.com/office/powerpoint/2010/main" val="4202538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2949178" cy="2362200"/>
          </a:xfrm>
        </p:spPr>
        <p:txBody>
          <a:bodyPr anchor="b">
            <a:normAutofit/>
          </a:bodyPr>
          <a:lstStyle>
            <a:lvl1pPr>
              <a:defRPr sz="28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08548" y="609600"/>
            <a:ext cx="4642119" cy="5181600"/>
          </a:xfrm>
        </p:spPr>
        <p:txBody>
          <a:bodyPr anchor="ct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87921" y="2971801"/>
            <a:ext cx="2949178"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07ED3209-716F-4891-A5DF-26AFA260D0D0}" type="datetime1">
              <a:rPr lang="zh-TW" altLang="en-US" smtClean="0"/>
              <a:t>2020/5/11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471D12E-1CF2-41D7-B141-DC7AF2A00530}" type="slidenum">
              <a:rPr lang="zh-TW" altLang="en-US" smtClean="0"/>
              <a:t>‹#›</a:t>
            </a:fld>
            <a:endParaRPr lang="zh-TW" altLang="en-US"/>
          </a:p>
        </p:txBody>
      </p:sp>
    </p:spTree>
    <p:extLst>
      <p:ext uri="{BB962C8B-B14F-4D97-AF65-F5344CB8AC3E}">
        <p14:creationId xmlns:p14="http://schemas.microsoft.com/office/powerpoint/2010/main" val="1318063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4167603" cy="2362200"/>
          </a:xfrm>
        </p:spPr>
        <p:txBody>
          <a:bodyPr anchor="b">
            <a:normAutofit/>
          </a:bodyPr>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5249932" y="758881"/>
            <a:ext cx="2966938"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85346" y="2971800"/>
            <a:ext cx="4171242"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BBE394B1-AD00-4B8A-8676-E97BED1E3ED2}" type="datetime1">
              <a:rPr lang="zh-TW" altLang="en-US" smtClean="0"/>
              <a:t>2020/5/11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471D12E-1CF2-41D7-B141-DC7AF2A00530}" type="slidenum">
              <a:rPr lang="zh-TW" altLang="en-US" smtClean="0"/>
              <a:t>‹#›</a:t>
            </a:fld>
            <a:endParaRPr lang="zh-TW" altLang="en-US"/>
          </a:p>
        </p:txBody>
      </p:sp>
    </p:spTree>
    <p:extLst>
      <p:ext uri="{BB962C8B-B14F-4D97-AF65-F5344CB8AC3E}">
        <p14:creationId xmlns:p14="http://schemas.microsoft.com/office/powerpoint/2010/main" val="712456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609601"/>
            <a:ext cx="7765321" cy="1326321"/>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346" y="2096064"/>
            <a:ext cx="7765322" cy="3695136"/>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593EE2B-DCD4-4FED-A469-B5CF728D2C8D}" type="datetime1">
              <a:rPr lang="zh-TW" altLang="en-US" smtClean="0"/>
              <a:t>2020/5/11</a:t>
            </a:fld>
            <a:endParaRPr lang="zh-TW" altLang="en-US"/>
          </a:p>
        </p:txBody>
      </p:sp>
      <p:sp>
        <p:nvSpPr>
          <p:cNvPr id="5" name="Footer Placeholder 4"/>
          <p:cNvSpPr>
            <a:spLocks noGrp="1"/>
          </p:cNvSpPr>
          <p:nvPr>
            <p:ph type="ftr" sz="quarter" idx="3"/>
          </p:nvPr>
        </p:nvSpPr>
        <p:spPr>
          <a:xfrm>
            <a:off x="685346" y="5883276"/>
            <a:ext cx="5004649"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471D12E-1CF2-41D7-B141-DC7AF2A00530}" type="slidenum">
              <a:rPr lang="zh-TW" altLang="en-US" smtClean="0"/>
              <a:pPr/>
              <a:t>‹#›</a:t>
            </a:fld>
            <a:endParaRPr lang="zh-TW" altLang="en-US"/>
          </a:p>
        </p:txBody>
      </p:sp>
    </p:spTree>
    <p:extLst>
      <p:ext uri="{BB962C8B-B14F-4D97-AF65-F5344CB8AC3E}">
        <p14:creationId xmlns:p14="http://schemas.microsoft.com/office/powerpoint/2010/main" val="151690910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sz="4000" b="1" dirty="0" smtClean="0">
                <a:ln>
                  <a:solidFill>
                    <a:schemeClr val="tx1"/>
                  </a:solidFill>
                </a:ln>
              </a:rPr>
              <a:t>Ameba Arduino </a:t>
            </a:r>
            <a:br>
              <a:rPr lang="en-US" altLang="zh-TW" sz="4000" b="1" dirty="0" smtClean="0">
                <a:ln>
                  <a:solidFill>
                    <a:schemeClr val="tx1"/>
                  </a:solidFill>
                </a:ln>
              </a:rPr>
            </a:br>
            <a:r>
              <a:rPr lang="zh-TW" altLang="en-US" sz="4000" b="1" dirty="0" smtClean="0">
                <a:ln>
                  <a:solidFill>
                    <a:schemeClr val="tx1"/>
                  </a:solidFill>
                </a:ln>
              </a:rPr>
              <a:t>開發套件介紹</a:t>
            </a:r>
            <a:r>
              <a:rPr lang="en-US" altLang="zh-TW" sz="4000" b="1" dirty="0" smtClean="0">
                <a:ln>
                  <a:solidFill>
                    <a:schemeClr val="tx1"/>
                  </a:solidFill>
                </a:ln>
              </a:rPr>
              <a:t>&amp;</a:t>
            </a:r>
            <a:r>
              <a:rPr lang="zh-TW" altLang="en-US" sz="4000" b="1" dirty="0" smtClean="0">
                <a:ln>
                  <a:solidFill>
                    <a:schemeClr val="tx1"/>
                  </a:solidFill>
                </a:ln>
              </a:rPr>
              <a:t>環境設置</a:t>
            </a:r>
            <a:r>
              <a:rPr lang="en-US" altLang="zh-TW" sz="4000" b="1" dirty="0" smtClean="0">
                <a:ln>
                  <a:solidFill>
                    <a:schemeClr val="tx1"/>
                  </a:solidFill>
                </a:ln>
              </a:rPr>
              <a:t/>
            </a:r>
            <a:br>
              <a:rPr lang="en-US" altLang="zh-TW" sz="4000" b="1" dirty="0" smtClean="0">
                <a:ln>
                  <a:solidFill>
                    <a:schemeClr val="tx1"/>
                  </a:solidFill>
                </a:ln>
              </a:rPr>
            </a:br>
            <a:endParaRPr lang="zh-TW" altLang="en-US" sz="4000" b="1" dirty="0">
              <a:ln>
                <a:solidFill>
                  <a:schemeClr val="tx1"/>
                </a:solidFill>
              </a:ln>
            </a:endParaRPr>
          </a:p>
        </p:txBody>
      </p:sp>
      <p:sp>
        <p:nvSpPr>
          <p:cNvPr id="3" name="副標題 2"/>
          <p:cNvSpPr>
            <a:spLocks noGrp="1"/>
          </p:cNvSpPr>
          <p:nvPr>
            <p:ph type="subTitle" idx="1"/>
          </p:nvPr>
        </p:nvSpPr>
        <p:spPr>
          <a:xfrm>
            <a:off x="2555776" y="4797152"/>
            <a:ext cx="6400800" cy="1752600"/>
          </a:xfrm>
        </p:spPr>
        <p:txBody>
          <a:bodyPr>
            <a:normAutofit/>
          </a:bodyPr>
          <a:lstStyle/>
          <a:p>
            <a:pPr algn="r"/>
            <a:endParaRPr lang="en-US" altLang="zh-TW" sz="2400" dirty="0" smtClean="0"/>
          </a:p>
          <a:p>
            <a:pPr algn="r"/>
            <a:r>
              <a:rPr lang="en-US" altLang="zh-TW" sz="2400" b="1" dirty="0" smtClean="0">
                <a:solidFill>
                  <a:schemeClr val="tx1"/>
                </a:solidFill>
              </a:rPr>
              <a:t>2020/05/11:</a:t>
            </a:r>
            <a:r>
              <a:rPr lang="zh-TW" altLang="en-US" sz="2400" b="1" dirty="0" smtClean="0">
                <a:solidFill>
                  <a:schemeClr val="tx1"/>
                </a:solidFill>
              </a:rPr>
              <a:t>新一代網路</a:t>
            </a:r>
            <a:endParaRPr lang="zh-TW" altLang="en-US" sz="2400" b="1" dirty="0">
              <a:solidFill>
                <a:schemeClr val="tx1"/>
              </a:solidFill>
            </a:endParaRPr>
          </a:p>
        </p:txBody>
      </p:sp>
    </p:spTree>
    <p:extLst>
      <p:ext uri="{BB962C8B-B14F-4D97-AF65-F5344CB8AC3E}">
        <p14:creationId xmlns:p14="http://schemas.microsoft.com/office/powerpoint/2010/main" val="693047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346" y="164259"/>
            <a:ext cx="7765321" cy="1326321"/>
          </a:xfrm>
        </p:spPr>
        <p:txBody>
          <a:bodyPr>
            <a:normAutofit/>
          </a:bodyPr>
          <a:lstStyle/>
          <a:p>
            <a:r>
              <a:rPr lang="zh-TW" altLang="en-US" dirty="0" smtClean="0"/>
              <a:t>更詳細的</a:t>
            </a:r>
            <a:r>
              <a:rPr lang="en-US" altLang="zh-TW" dirty="0" smtClean="0"/>
              <a:t>Ameba</a:t>
            </a:r>
            <a:r>
              <a:rPr lang="zh-TW" altLang="en-US" dirty="0" smtClean="0"/>
              <a:t>腳位配置</a:t>
            </a:r>
            <a:r>
              <a:rPr lang="en-US" altLang="zh-TW" dirty="0" smtClean="0"/>
              <a:t>(</a:t>
            </a:r>
            <a:r>
              <a:rPr lang="zh-TW" altLang="en-US" dirty="0" smtClean="0"/>
              <a:t>左側</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8471D12E-1CF2-41D7-B141-DC7AF2A00530}" type="slidenum">
              <a:rPr lang="zh-TW" altLang="en-US" smtClean="0"/>
              <a:t>10</a:t>
            </a:fld>
            <a:endParaRPr lang="zh-TW" altLang="en-US"/>
          </a:p>
        </p:txBody>
      </p:sp>
      <p:pic>
        <p:nvPicPr>
          <p:cNvPr id="5122" name="Picture 2" descr="/media/uploads/Archcady/pin_layou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196752"/>
            <a:ext cx="6368253" cy="507000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971600" y="6266756"/>
            <a:ext cx="7416824" cy="369332"/>
          </a:xfrm>
          <a:prstGeom prst="rect">
            <a:avLst/>
          </a:prstGeom>
        </p:spPr>
        <p:txBody>
          <a:bodyPr wrap="square">
            <a:spAutoFit/>
          </a:bodyPr>
          <a:lstStyle/>
          <a:p>
            <a:r>
              <a:rPr lang="en-US" altLang="zh-TW" dirty="0" smtClean="0"/>
              <a:t>https://os.mbed.com/platforms/Realtek-RTL8195AM/#board-schematics</a:t>
            </a:r>
            <a:endParaRPr lang="zh-TW" altLang="en-US" dirty="0"/>
          </a:p>
        </p:txBody>
      </p:sp>
    </p:spTree>
    <p:extLst>
      <p:ext uri="{BB962C8B-B14F-4D97-AF65-F5344CB8AC3E}">
        <p14:creationId xmlns:p14="http://schemas.microsoft.com/office/powerpoint/2010/main" val="36981735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347" y="116632"/>
            <a:ext cx="7765321" cy="1326321"/>
          </a:xfrm>
        </p:spPr>
        <p:txBody>
          <a:bodyPr/>
          <a:lstStyle/>
          <a:p>
            <a:r>
              <a:rPr lang="zh-TW" altLang="en-US" dirty="0" smtClean="0"/>
              <a:t>更詳細的</a:t>
            </a:r>
            <a:r>
              <a:rPr lang="en-US" altLang="zh-TW" dirty="0" smtClean="0"/>
              <a:t>Ameba</a:t>
            </a:r>
            <a:r>
              <a:rPr lang="zh-TW" altLang="en-US" dirty="0" smtClean="0"/>
              <a:t>腳位配置</a:t>
            </a:r>
            <a:r>
              <a:rPr lang="en-US" altLang="zh-TW" dirty="0" smtClean="0"/>
              <a:t>(</a:t>
            </a:r>
            <a:r>
              <a:rPr lang="zh-TW" altLang="en-US" dirty="0" smtClean="0"/>
              <a:t>右側</a:t>
            </a:r>
            <a:r>
              <a:rPr lang="en-US" altLang="zh-TW" dirty="0" smtClean="0"/>
              <a:t>)</a:t>
            </a:r>
            <a:endParaRPr lang="zh-TW" altLang="en-US" dirty="0"/>
          </a:p>
        </p:txBody>
      </p:sp>
      <p:pic>
        <p:nvPicPr>
          <p:cNvPr id="6146" name="Picture 2" descr="/media/uploads/Archcady/pin_layout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5616" y="1340768"/>
            <a:ext cx="6552728" cy="5008006"/>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8471D12E-1CF2-41D7-B141-DC7AF2A00530}" type="slidenum">
              <a:rPr lang="zh-TW" altLang="en-US" smtClean="0"/>
              <a:t>11</a:t>
            </a:fld>
            <a:endParaRPr lang="zh-TW" altLang="en-US"/>
          </a:p>
        </p:txBody>
      </p:sp>
      <p:sp>
        <p:nvSpPr>
          <p:cNvPr id="6" name="矩形 5"/>
          <p:cNvSpPr/>
          <p:nvPr/>
        </p:nvSpPr>
        <p:spPr>
          <a:xfrm>
            <a:off x="971600" y="6266756"/>
            <a:ext cx="7416824" cy="369332"/>
          </a:xfrm>
          <a:prstGeom prst="rect">
            <a:avLst/>
          </a:prstGeom>
        </p:spPr>
        <p:txBody>
          <a:bodyPr wrap="square">
            <a:spAutoFit/>
          </a:bodyPr>
          <a:lstStyle/>
          <a:p>
            <a:r>
              <a:rPr lang="en-US" altLang="zh-TW" dirty="0" smtClean="0"/>
              <a:t>https://os.mbed.com/platforms/Realtek-RTL8195AM/#board-schematics</a:t>
            </a:r>
            <a:endParaRPr lang="zh-TW" altLang="en-US" dirty="0"/>
          </a:p>
        </p:txBody>
      </p:sp>
    </p:spTree>
    <p:extLst>
      <p:ext uri="{BB962C8B-B14F-4D97-AF65-F5344CB8AC3E}">
        <p14:creationId xmlns:p14="http://schemas.microsoft.com/office/powerpoint/2010/main" val="37883855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347" y="395406"/>
            <a:ext cx="7765321" cy="1326321"/>
          </a:xfrm>
        </p:spPr>
        <p:txBody>
          <a:bodyPr/>
          <a:lstStyle/>
          <a:p>
            <a:r>
              <a:rPr lang="en-US" altLang="zh-TW" dirty="0" smtClean="0"/>
              <a:t>Ameba SDK</a:t>
            </a:r>
            <a:endParaRPr lang="zh-TW" altLang="en-US" dirty="0"/>
          </a:p>
        </p:txBody>
      </p:sp>
      <p:sp>
        <p:nvSpPr>
          <p:cNvPr id="4" name="投影片編號版面配置區 3"/>
          <p:cNvSpPr>
            <a:spLocks noGrp="1"/>
          </p:cNvSpPr>
          <p:nvPr>
            <p:ph type="sldNum" sz="quarter" idx="12"/>
          </p:nvPr>
        </p:nvSpPr>
        <p:spPr/>
        <p:txBody>
          <a:bodyPr/>
          <a:lstStyle/>
          <a:p>
            <a:fld id="{8471D12E-1CF2-41D7-B141-DC7AF2A00530}" type="slidenum">
              <a:rPr lang="zh-TW" altLang="en-US" smtClean="0"/>
              <a:t>12</a:t>
            </a:fld>
            <a:endParaRPr lang="zh-TW"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347391"/>
            <a:ext cx="7220396" cy="4774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971600" y="6266756"/>
            <a:ext cx="7416824" cy="369332"/>
          </a:xfrm>
          <a:prstGeom prst="rect">
            <a:avLst/>
          </a:prstGeom>
        </p:spPr>
        <p:txBody>
          <a:bodyPr wrap="square">
            <a:spAutoFit/>
          </a:bodyPr>
          <a:lstStyle/>
          <a:p>
            <a:r>
              <a:rPr lang="en-US" altLang="zh-TW" dirty="0"/>
              <a:t>https://www.amebaiot.com/ameba-sdk-intro/</a:t>
            </a:r>
            <a:endParaRPr lang="zh-TW" altLang="en-US" dirty="0"/>
          </a:p>
        </p:txBody>
      </p:sp>
    </p:spTree>
    <p:extLst>
      <p:ext uri="{BB962C8B-B14F-4D97-AF65-F5344CB8AC3E}">
        <p14:creationId xmlns:p14="http://schemas.microsoft.com/office/powerpoint/2010/main" val="3593621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2996952"/>
            <a:ext cx="8229600" cy="1143000"/>
          </a:xfrm>
        </p:spPr>
        <p:txBody>
          <a:bodyPr>
            <a:normAutofit/>
          </a:bodyPr>
          <a:lstStyle/>
          <a:p>
            <a:r>
              <a:rPr lang="en-US" altLang="zh-TW" dirty="0" smtClean="0"/>
              <a:t>Ameba &amp; Arduino</a:t>
            </a:r>
            <a:r>
              <a:rPr lang="zh-TW" altLang="en-US" dirty="0" smtClean="0"/>
              <a:t> 開發環境介紹</a:t>
            </a:r>
            <a:endParaRPr lang="zh-TW" altLang="en-US" dirty="0"/>
          </a:p>
        </p:txBody>
      </p:sp>
      <p:sp>
        <p:nvSpPr>
          <p:cNvPr id="4" name="投影片編號版面配置區 3"/>
          <p:cNvSpPr>
            <a:spLocks noGrp="1"/>
          </p:cNvSpPr>
          <p:nvPr>
            <p:ph type="sldNum" sz="quarter" idx="12"/>
          </p:nvPr>
        </p:nvSpPr>
        <p:spPr/>
        <p:txBody>
          <a:bodyPr/>
          <a:lstStyle/>
          <a:p>
            <a:fld id="{8471D12E-1CF2-41D7-B141-DC7AF2A00530}" type="slidenum">
              <a:rPr lang="zh-TW" altLang="en-US" smtClean="0"/>
              <a:t>13</a:t>
            </a:fld>
            <a:endParaRPr lang="zh-TW" altLang="en-US"/>
          </a:p>
        </p:txBody>
      </p:sp>
    </p:spTree>
    <p:extLst>
      <p:ext uri="{BB962C8B-B14F-4D97-AF65-F5344CB8AC3E}">
        <p14:creationId xmlns:p14="http://schemas.microsoft.com/office/powerpoint/2010/main" val="2428499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Ameba Driver</a:t>
            </a:r>
            <a:endParaRPr lang="zh-TW" altLang="en-US" dirty="0"/>
          </a:p>
        </p:txBody>
      </p:sp>
      <p:pic>
        <p:nvPicPr>
          <p:cNvPr id="18434" name="Picture 2" descr="C:\Users\Kevin\Desktop\CHT-2\屏科大教學\講義圖檔\0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810448"/>
            <a:ext cx="4507987" cy="2580191"/>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8471D12E-1CF2-41D7-B141-DC7AF2A00530}" type="slidenum">
              <a:rPr lang="zh-TW" altLang="en-US" smtClean="0"/>
              <a:t>14</a:t>
            </a:fld>
            <a:endParaRPr lang="zh-TW" altLang="en-US"/>
          </a:p>
        </p:txBody>
      </p:sp>
      <p:pic>
        <p:nvPicPr>
          <p:cNvPr id="18435" name="Picture 3" descr="C:\Users\Kevin\Desktop\CHT-2\屏科大教學\講義圖檔\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12" y="5006345"/>
            <a:ext cx="3908234"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pic>
      <p:pic>
        <p:nvPicPr>
          <p:cNvPr id="18436" name="Picture 4" descr="C:\Users\Kevin\Desktop\CHT-2\屏科大教學\講義圖檔\0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5312" y="4341488"/>
            <a:ext cx="3389831" cy="177048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1704391" y="3098156"/>
            <a:ext cx="1440160" cy="32749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39552" y="4982286"/>
            <a:ext cx="3917159" cy="9503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4860032" y="4462688"/>
            <a:ext cx="3497169" cy="8484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1187624" y="1340768"/>
            <a:ext cx="3215752" cy="369332"/>
          </a:xfrm>
          <a:prstGeom prst="rect">
            <a:avLst/>
          </a:prstGeom>
          <a:noFill/>
        </p:spPr>
        <p:txBody>
          <a:bodyPr wrap="none" rtlCol="0">
            <a:spAutoFit/>
          </a:bodyPr>
          <a:lstStyle/>
          <a:p>
            <a:r>
              <a:rPr lang="en-US" altLang="zh-TW" b="1" dirty="0" smtClean="0">
                <a:solidFill>
                  <a:srgbClr val="FF0000"/>
                </a:solidFill>
              </a:rPr>
              <a:t>1. https://www.amebaiot.com/</a:t>
            </a:r>
            <a:endParaRPr lang="zh-TW" altLang="en-US" b="1" dirty="0">
              <a:solidFill>
                <a:srgbClr val="FF0000"/>
              </a:solidFill>
            </a:endParaRPr>
          </a:p>
        </p:txBody>
      </p:sp>
      <p:sp>
        <p:nvSpPr>
          <p:cNvPr id="13" name="文字方塊 12"/>
          <p:cNvSpPr txBox="1"/>
          <p:nvPr/>
        </p:nvSpPr>
        <p:spPr>
          <a:xfrm>
            <a:off x="1689120" y="2636912"/>
            <a:ext cx="362600" cy="369332"/>
          </a:xfrm>
          <a:prstGeom prst="rect">
            <a:avLst/>
          </a:prstGeom>
          <a:noFill/>
        </p:spPr>
        <p:txBody>
          <a:bodyPr wrap="none" rtlCol="0">
            <a:spAutoFit/>
          </a:bodyPr>
          <a:lstStyle/>
          <a:p>
            <a:r>
              <a:rPr lang="en-US" altLang="zh-TW" b="1" dirty="0">
                <a:solidFill>
                  <a:srgbClr val="FF0000"/>
                </a:solidFill>
              </a:rPr>
              <a:t>2</a:t>
            </a:r>
            <a:r>
              <a:rPr lang="en-US" altLang="zh-TW" b="1" dirty="0" smtClean="0">
                <a:solidFill>
                  <a:srgbClr val="FF0000"/>
                </a:solidFill>
              </a:rPr>
              <a:t>.</a:t>
            </a:r>
            <a:endParaRPr lang="zh-TW" altLang="en-US" b="1" dirty="0">
              <a:solidFill>
                <a:srgbClr val="FF0000"/>
              </a:solidFill>
            </a:endParaRPr>
          </a:p>
        </p:txBody>
      </p:sp>
      <p:sp>
        <p:nvSpPr>
          <p:cNvPr id="14" name="文字方塊 13"/>
          <p:cNvSpPr txBox="1"/>
          <p:nvPr/>
        </p:nvSpPr>
        <p:spPr>
          <a:xfrm>
            <a:off x="179512" y="4780595"/>
            <a:ext cx="362600" cy="369332"/>
          </a:xfrm>
          <a:prstGeom prst="rect">
            <a:avLst/>
          </a:prstGeom>
          <a:noFill/>
        </p:spPr>
        <p:txBody>
          <a:bodyPr wrap="none" rtlCol="0">
            <a:spAutoFit/>
          </a:bodyPr>
          <a:lstStyle/>
          <a:p>
            <a:r>
              <a:rPr lang="en-US" altLang="zh-TW" b="1" dirty="0" smtClean="0">
                <a:solidFill>
                  <a:srgbClr val="FF0000"/>
                </a:solidFill>
              </a:rPr>
              <a:t>3.</a:t>
            </a:r>
            <a:endParaRPr lang="zh-TW" altLang="en-US" b="1" dirty="0">
              <a:solidFill>
                <a:srgbClr val="FF0000"/>
              </a:solidFill>
            </a:endParaRPr>
          </a:p>
        </p:txBody>
      </p:sp>
      <p:sp>
        <p:nvSpPr>
          <p:cNvPr id="15" name="文字方塊 14"/>
          <p:cNvSpPr txBox="1"/>
          <p:nvPr/>
        </p:nvSpPr>
        <p:spPr>
          <a:xfrm>
            <a:off x="4415727" y="4462688"/>
            <a:ext cx="362600" cy="369332"/>
          </a:xfrm>
          <a:prstGeom prst="rect">
            <a:avLst/>
          </a:prstGeom>
          <a:noFill/>
        </p:spPr>
        <p:txBody>
          <a:bodyPr wrap="none" rtlCol="0">
            <a:spAutoFit/>
          </a:bodyPr>
          <a:lstStyle/>
          <a:p>
            <a:r>
              <a:rPr lang="en-US" altLang="zh-TW" b="1" dirty="0">
                <a:solidFill>
                  <a:srgbClr val="FF0000"/>
                </a:solidFill>
              </a:rPr>
              <a:t>4</a:t>
            </a:r>
            <a:r>
              <a:rPr lang="en-US" altLang="zh-TW" b="1" dirty="0" smtClean="0">
                <a:solidFill>
                  <a:srgbClr val="FF0000"/>
                </a:solidFill>
              </a:rPr>
              <a:t>.</a:t>
            </a:r>
            <a:endParaRPr lang="zh-TW" altLang="en-US" b="1" dirty="0">
              <a:solidFill>
                <a:srgbClr val="FF0000"/>
              </a:solidFill>
            </a:endParaRPr>
          </a:p>
        </p:txBody>
      </p:sp>
    </p:spTree>
    <p:extLst>
      <p:ext uri="{BB962C8B-B14F-4D97-AF65-F5344CB8AC3E}">
        <p14:creationId xmlns:p14="http://schemas.microsoft.com/office/powerpoint/2010/main" val="12809095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77667" y="-51004"/>
            <a:ext cx="7765321" cy="1326321"/>
          </a:xfrm>
        </p:spPr>
        <p:txBody>
          <a:bodyPr/>
          <a:lstStyle/>
          <a:p>
            <a:r>
              <a:rPr lang="en-US" altLang="zh-TW" dirty="0" smtClean="0"/>
              <a:t>Arduino IDE</a:t>
            </a:r>
            <a:r>
              <a:rPr lang="zh-TW" altLang="en-US" dirty="0" smtClean="0"/>
              <a:t> </a:t>
            </a:r>
            <a:r>
              <a:rPr lang="en-US" altLang="zh-TW" dirty="0" smtClean="0"/>
              <a:t>– </a:t>
            </a:r>
            <a:r>
              <a:rPr lang="zh-TW" altLang="en-US" dirty="0" smtClean="0"/>
              <a:t>下載</a:t>
            </a:r>
            <a:endParaRPr lang="zh-TW" altLang="en-US" dirty="0"/>
          </a:p>
        </p:txBody>
      </p:sp>
      <p:sp>
        <p:nvSpPr>
          <p:cNvPr id="4" name="投影片編號版面配置區 3"/>
          <p:cNvSpPr>
            <a:spLocks noGrp="1"/>
          </p:cNvSpPr>
          <p:nvPr>
            <p:ph type="sldNum" sz="quarter" idx="12"/>
          </p:nvPr>
        </p:nvSpPr>
        <p:spPr/>
        <p:txBody>
          <a:bodyPr/>
          <a:lstStyle/>
          <a:p>
            <a:fld id="{8471D12E-1CF2-41D7-B141-DC7AF2A00530}" type="slidenum">
              <a:rPr lang="zh-TW" altLang="en-US" smtClean="0"/>
              <a:t>15</a:t>
            </a:fld>
            <a:endParaRPr lang="zh-TW" altLang="en-US"/>
          </a:p>
        </p:txBody>
      </p:sp>
      <p:pic>
        <p:nvPicPr>
          <p:cNvPr id="8194" name="Picture 2" descr="C:\Users\Kevin\Desktop\CHT-2\屏科大教學\講義圖檔\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268760"/>
            <a:ext cx="6364399" cy="601749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347864" y="1268760"/>
            <a:ext cx="1309991" cy="9361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652120" y="5697252"/>
            <a:ext cx="1944216" cy="4680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563975" y="2412750"/>
            <a:ext cx="5084020" cy="369332"/>
          </a:xfrm>
          <a:prstGeom prst="rect">
            <a:avLst/>
          </a:prstGeom>
          <a:noFill/>
        </p:spPr>
        <p:txBody>
          <a:bodyPr wrap="none" rtlCol="0">
            <a:spAutoFit/>
          </a:bodyPr>
          <a:lstStyle/>
          <a:p>
            <a:r>
              <a:rPr lang="en-US" altLang="zh-TW" b="1" dirty="0" smtClean="0">
                <a:solidFill>
                  <a:srgbClr val="FF0000"/>
                </a:solidFill>
              </a:rPr>
              <a:t>1.Go to official website- https://www.arduino.cc/   </a:t>
            </a:r>
            <a:endParaRPr lang="zh-TW" altLang="en-US" b="1" dirty="0">
              <a:solidFill>
                <a:srgbClr val="FF0000"/>
              </a:solidFill>
            </a:endParaRPr>
          </a:p>
        </p:txBody>
      </p:sp>
      <p:sp>
        <p:nvSpPr>
          <p:cNvPr id="9" name="文字方塊 8"/>
          <p:cNvSpPr txBox="1"/>
          <p:nvPr/>
        </p:nvSpPr>
        <p:spPr>
          <a:xfrm>
            <a:off x="2932366" y="1578563"/>
            <a:ext cx="415498" cy="369332"/>
          </a:xfrm>
          <a:prstGeom prst="rect">
            <a:avLst/>
          </a:prstGeom>
          <a:noFill/>
        </p:spPr>
        <p:txBody>
          <a:bodyPr wrap="none" rtlCol="0">
            <a:spAutoFit/>
          </a:bodyPr>
          <a:lstStyle/>
          <a:p>
            <a:r>
              <a:rPr lang="en-US" altLang="zh-TW" b="1" dirty="0" smtClean="0">
                <a:solidFill>
                  <a:srgbClr val="FF0000"/>
                </a:solidFill>
              </a:rPr>
              <a:t>2. </a:t>
            </a:r>
            <a:endParaRPr lang="zh-TW" altLang="en-US" b="1" dirty="0">
              <a:solidFill>
                <a:srgbClr val="FF0000"/>
              </a:solidFill>
            </a:endParaRPr>
          </a:p>
        </p:txBody>
      </p:sp>
      <p:sp>
        <p:nvSpPr>
          <p:cNvPr id="10" name="文字方塊 9"/>
          <p:cNvSpPr txBox="1"/>
          <p:nvPr/>
        </p:nvSpPr>
        <p:spPr>
          <a:xfrm>
            <a:off x="5652120" y="5157192"/>
            <a:ext cx="1603324" cy="369332"/>
          </a:xfrm>
          <a:prstGeom prst="rect">
            <a:avLst/>
          </a:prstGeom>
          <a:noFill/>
        </p:spPr>
        <p:txBody>
          <a:bodyPr wrap="none" rtlCol="0">
            <a:spAutoFit/>
          </a:bodyPr>
          <a:lstStyle/>
          <a:p>
            <a:r>
              <a:rPr lang="en-US" altLang="zh-TW" b="1" dirty="0" smtClean="0">
                <a:solidFill>
                  <a:srgbClr val="FF0000"/>
                </a:solidFill>
              </a:rPr>
              <a:t>3.</a:t>
            </a:r>
            <a:r>
              <a:rPr lang="zh-TW" altLang="en-US" b="1" dirty="0" smtClean="0">
                <a:solidFill>
                  <a:srgbClr val="FF0000"/>
                </a:solidFill>
              </a:rPr>
              <a:t>根據</a:t>
            </a:r>
            <a:r>
              <a:rPr lang="en-US" altLang="zh-TW" b="1" dirty="0" smtClean="0">
                <a:solidFill>
                  <a:srgbClr val="FF0000"/>
                </a:solidFill>
              </a:rPr>
              <a:t>OS</a:t>
            </a:r>
            <a:r>
              <a:rPr lang="zh-TW" altLang="en-US" b="1" dirty="0" smtClean="0">
                <a:solidFill>
                  <a:srgbClr val="FF0000"/>
                </a:solidFill>
              </a:rPr>
              <a:t>下載</a:t>
            </a:r>
            <a:r>
              <a:rPr lang="en-US" altLang="zh-TW" b="1" dirty="0" smtClean="0">
                <a:solidFill>
                  <a:srgbClr val="FF0000"/>
                </a:solidFill>
              </a:rPr>
              <a:t> </a:t>
            </a:r>
            <a:endParaRPr lang="zh-TW" altLang="en-US" b="1" dirty="0">
              <a:solidFill>
                <a:srgbClr val="FF0000"/>
              </a:solidFill>
            </a:endParaRPr>
          </a:p>
        </p:txBody>
      </p:sp>
    </p:spTree>
    <p:extLst>
      <p:ext uri="{BB962C8B-B14F-4D97-AF65-F5344CB8AC3E}">
        <p14:creationId xmlns:p14="http://schemas.microsoft.com/office/powerpoint/2010/main" val="25776389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Arduino IDE</a:t>
            </a:r>
            <a:r>
              <a:rPr lang="zh-TW" altLang="en-US" dirty="0" smtClean="0"/>
              <a:t> </a:t>
            </a:r>
            <a:r>
              <a:rPr lang="en-US" altLang="zh-TW" dirty="0" smtClean="0"/>
              <a:t>– </a:t>
            </a:r>
            <a:r>
              <a:rPr lang="zh-TW" altLang="en-US" dirty="0" smtClean="0"/>
              <a:t>下載</a:t>
            </a:r>
            <a:endParaRPr lang="zh-TW" altLang="en-US" dirty="0"/>
          </a:p>
        </p:txBody>
      </p:sp>
      <p:sp>
        <p:nvSpPr>
          <p:cNvPr id="4" name="投影片編號版面配置區 3"/>
          <p:cNvSpPr>
            <a:spLocks noGrp="1"/>
          </p:cNvSpPr>
          <p:nvPr>
            <p:ph type="sldNum" sz="quarter" idx="12"/>
          </p:nvPr>
        </p:nvSpPr>
        <p:spPr/>
        <p:txBody>
          <a:bodyPr/>
          <a:lstStyle/>
          <a:p>
            <a:fld id="{8471D12E-1CF2-41D7-B141-DC7AF2A00530}" type="slidenum">
              <a:rPr lang="zh-TW" altLang="en-US" smtClean="0"/>
              <a:t>16</a:t>
            </a:fld>
            <a:endParaRPr lang="zh-TW" altLang="en-US"/>
          </a:p>
        </p:txBody>
      </p:sp>
      <p:pic>
        <p:nvPicPr>
          <p:cNvPr id="9218" name="Picture 2" descr="C:\Users\Kevin\Desktop\CHT-2\屏科大教學\講義圖檔\0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484784"/>
            <a:ext cx="7361850" cy="4371541"/>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2267744" y="5003884"/>
            <a:ext cx="5050165" cy="369332"/>
          </a:xfrm>
          <a:prstGeom prst="rect">
            <a:avLst/>
          </a:prstGeom>
          <a:noFill/>
        </p:spPr>
        <p:txBody>
          <a:bodyPr wrap="none" rtlCol="0">
            <a:spAutoFit/>
          </a:bodyPr>
          <a:lstStyle/>
          <a:p>
            <a:r>
              <a:rPr lang="zh-TW" altLang="en-US" b="1" dirty="0" smtClean="0">
                <a:solidFill>
                  <a:srgbClr val="FF0000"/>
                </a:solidFill>
              </a:rPr>
              <a:t>你要贊助</a:t>
            </a:r>
            <a:r>
              <a:rPr lang="en-US" altLang="zh-TW" b="1" dirty="0" smtClean="0">
                <a:solidFill>
                  <a:srgbClr val="FF0000"/>
                </a:solidFill>
              </a:rPr>
              <a:t>Arduino</a:t>
            </a:r>
            <a:r>
              <a:rPr lang="zh-TW" altLang="en-US" b="1" dirty="0" smtClean="0">
                <a:solidFill>
                  <a:srgbClr val="FF0000"/>
                </a:solidFill>
              </a:rPr>
              <a:t>嗎</a:t>
            </a:r>
            <a:r>
              <a:rPr lang="en-US" altLang="zh-TW" b="1" dirty="0" smtClean="0">
                <a:solidFill>
                  <a:srgbClr val="FF0000"/>
                </a:solidFill>
              </a:rPr>
              <a:t>?                    </a:t>
            </a:r>
            <a:r>
              <a:rPr lang="zh-TW" altLang="en-US" b="1" dirty="0" smtClean="0">
                <a:solidFill>
                  <a:srgbClr val="FF0000"/>
                </a:solidFill>
              </a:rPr>
              <a:t>   否        </a:t>
            </a:r>
            <a:r>
              <a:rPr lang="en-US" altLang="zh-TW" b="1" dirty="0" smtClean="0">
                <a:solidFill>
                  <a:srgbClr val="FF0000"/>
                </a:solidFill>
              </a:rPr>
              <a:t>/</a:t>
            </a:r>
            <a:r>
              <a:rPr lang="zh-TW" altLang="en-US" b="1" dirty="0" smtClean="0">
                <a:solidFill>
                  <a:srgbClr val="FF0000"/>
                </a:solidFill>
              </a:rPr>
              <a:t>            是</a:t>
            </a:r>
            <a:endParaRPr lang="zh-TW" altLang="en-US" b="1" dirty="0">
              <a:solidFill>
                <a:srgbClr val="FF0000"/>
              </a:solidFill>
            </a:endParaRPr>
          </a:p>
        </p:txBody>
      </p:sp>
    </p:spTree>
    <p:extLst>
      <p:ext uri="{BB962C8B-B14F-4D97-AF65-F5344CB8AC3E}">
        <p14:creationId xmlns:p14="http://schemas.microsoft.com/office/powerpoint/2010/main" val="18106450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Arduino IDE – </a:t>
            </a:r>
            <a:r>
              <a:rPr lang="zh-TW" altLang="en-US" dirty="0" smtClean="0"/>
              <a:t>安裝</a:t>
            </a:r>
            <a:endParaRPr lang="zh-TW" altLang="en-US" dirty="0"/>
          </a:p>
        </p:txBody>
      </p:sp>
      <p:sp>
        <p:nvSpPr>
          <p:cNvPr id="4" name="投影片編號版面配置區 3"/>
          <p:cNvSpPr>
            <a:spLocks noGrp="1"/>
          </p:cNvSpPr>
          <p:nvPr>
            <p:ph type="sldNum" sz="quarter" idx="12"/>
          </p:nvPr>
        </p:nvSpPr>
        <p:spPr/>
        <p:txBody>
          <a:bodyPr/>
          <a:lstStyle/>
          <a:p>
            <a:fld id="{8471D12E-1CF2-41D7-B141-DC7AF2A00530}" type="slidenum">
              <a:rPr lang="zh-TW" altLang="en-US" smtClean="0"/>
              <a:t>17</a:t>
            </a:fld>
            <a:endParaRPr lang="zh-TW" altLang="en-US"/>
          </a:p>
        </p:txBody>
      </p:sp>
      <p:pic>
        <p:nvPicPr>
          <p:cNvPr id="10242" name="Picture 2" descr="C:\Users\Kevin\Desktop\CHT-2\屏科大教學\講義圖檔\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831352"/>
            <a:ext cx="2927429" cy="59055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4499992" y="2132856"/>
            <a:ext cx="4824536" cy="2031325"/>
          </a:xfrm>
          <a:prstGeom prst="rect">
            <a:avLst/>
          </a:prstGeom>
          <a:noFill/>
        </p:spPr>
        <p:txBody>
          <a:bodyPr wrap="square" rtlCol="0">
            <a:spAutoFit/>
          </a:bodyPr>
          <a:lstStyle/>
          <a:p>
            <a:r>
              <a:rPr lang="en-US" altLang="zh-TW" b="1" dirty="0" smtClean="0">
                <a:latin typeface="微軟正黑體" panose="020B0604030504040204" pitchFamily="34" charset="-120"/>
                <a:ea typeface="微軟正黑體" panose="020B0604030504040204" pitchFamily="34" charset="-120"/>
              </a:rPr>
              <a:t>1.</a:t>
            </a:r>
            <a:r>
              <a:rPr lang="zh-TW" altLang="en-US" b="1" dirty="0" smtClean="0">
                <a:latin typeface="微軟正黑體" panose="020B0604030504040204" pitchFamily="34" charset="-120"/>
                <a:ea typeface="微軟正黑體" panose="020B0604030504040204" pitchFamily="34" charset="-120"/>
              </a:rPr>
              <a:t>點選安裝</a:t>
            </a:r>
            <a:r>
              <a:rPr lang="en-US" altLang="zh-TW" b="1" dirty="0" smtClean="0">
                <a:latin typeface="微軟正黑體" panose="020B0604030504040204" pitchFamily="34" charset="-120"/>
                <a:ea typeface="微軟正黑體" panose="020B0604030504040204" pitchFamily="34" charset="-120"/>
              </a:rPr>
              <a:t>Arduino </a:t>
            </a:r>
          </a:p>
          <a:p>
            <a:r>
              <a:rPr lang="en-US" altLang="zh-TW" b="1" dirty="0" smtClean="0">
                <a:latin typeface="微軟正黑體" panose="020B0604030504040204" pitchFamily="34" charset="-120"/>
                <a:ea typeface="微軟正黑體" panose="020B0604030504040204" pitchFamily="34" charset="-120"/>
              </a:rPr>
              <a:t>2.</a:t>
            </a:r>
            <a:r>
              <a:rPr lang="zh-TW" altLang="en-US" b="1" dirty="0" smtClean="0">
                <a:latin typeface="微軟正黑體" panose="020B0604030504040204" pitchFamily="34" charset="-120"/>
                <a:ea typeface="微軟正黑體" panose="020B0604030504040204" pitchFamily="34" charset="-120"/>
              </a:rPr>
              <a:t>安裝完成前會跳出</a:t>
            </a:r>
            <a:r>
              <a:rPr lang="en-US" altLang="zh-TW" b="1" dirty="0" smtClean="0">
                <a:latin typeface="微軟正黑體" panose="020B0604030504040204" pitchFamily="34" charset="-120"/>
                <a:ea typeface="微軟正黑體" panose="020B0604030504040204" pitchFamily="34" charset="-120"/>
              </a:rPr>
              <a:t>3</a:t>
            </a:r>
            <a:r>
              <a:rPr lang="zh-TW" altLang="en-US" b="1" dirty="0" smtClean="0">
                <a:latin typeface="微軟正黑體" panose="020B0604030504040204" pitchFamily="34" charset="-120"/>
                <a:ea typeface="微軟正黑體" panose="020B0604030504040204" pitchFamily="34" charset="-120"/>
              </a:rPr>
              <a:t>個</a:t>
            </a:r>
            <a:r>
              <a:rPr lang="en-US" altLang="zh-TW" b="1" dirty="0" smtClean="0">
                <a:latin typeface="微軟正黑體" panose="020B0604030504040204" pitchFamily="34" charset="-120"/>
                <a:ea typeface="微軟正黑體" panose="020B0604030504040204" pitchFamily="34" charset="-120"/>
              </a:rPr>
              <a:t>USB</a:t>
            </a:r>
            <a:r>
              <a:rPr lang="zh-TW" altLang="en-US" b="1" dirty="0" smtClean="0">
                <a:latin typeface="微軟正黑體" panose="020B0604030504040204" pitchFamily="34" charset="-120"/>
                <a:ea typeface="微軟正黑體" panose="020B0604030504040204" pitchFamily="34" charset="-120"/>
              </a:rPr>
              <a:t> </a:t>
            </a:r>
            <a:r>
              <a:rPr lang="en-US" altLang="zh-TW" b="1" dirty="0" smtClean="0">
                <a:latin typeface="微軟正黑體" panose="020B0604030504040204" pitchFamily="34" charset="-120"/>
                <a:ea typeface="微軟正黑體" panose="020B0604030504040204" pitchFamily="34" charset="-120"/>
              </a:rPr>
              <a:t>Driver</a:t>
            </a:r>
            <a:r>
              <a:rPr lang="zh-TW" altLang="en-US" b="1" dirty="0" smtClean="0">
                <a:latin typeface="微軟正黑體" panose="020B0604030504040204" pitchFamily="34" charset="-120"/>
                <a:ea typeface="微軟正黑體" panose="020B0604030504040204" pitchFamily="34" charset="-120"/>
              </a:rPr>
              <a:t>安裝</a:t>
            </a:r>
            <a:endParaRPr lang="en-US" altLang="zh-TW" b="1" dirty="0" smtClean="0">
              <a:latin typeface="微軟正黑體" panose="020B0604030504040204" pitchFamily="34" charset="-120"/>
              <a:ea typeface="微軟正黑體" panose="020B0604030504040204" pitchFamily="34" charset="-120"/>
            </a:endParaRPr>
          </a:p>
          <a:p>
            <a:r>
              <a:rPr lang="zh-TW" altLang="en-US" b="1" dirty="0">
                <a:solidFill>
                  <a:srgbClr val="FF0000"/>
                </a:solidFill>
                <a:latin typeface="微軟正黑體" panose="020B0604030504040204" pitchFamily="34" charset="-120"/>
                <a:ea typeface="微軟正黑體" panose="020B0604030504040204" pitchFamily="34" charset="-120"/>
              </a:rPr>
              <a:t> </a:t>
            </a:r>
            <a:r>
              <a:rPr lang="zh-TW" altLang="en-US" b="1" dirty="0" smtClean="0">
                <a:solidFill>
                  <a:srgbClr val="FF0000"/>
                </a:solidFill>
                <a:latin typeface="微軟正黑體" panose="020B0604030504040204" pitchFamily="34" charset="-12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 Arduino LLC USB Driver</a:t>
            </a:r>
          </a:p>
          <a:p>
            <a:r>
              <a:rPr lang="en-US" altLang="zh-TW" b="1" dirty="0">
                <a:solidFill>
                  <a:srgbClr val="FF0000"/>
                </a:solidFill>
                <a:latin typeface="微軟正黑體" panose="020B0604030504040204" pitchFamily="34" charset="-12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  - Arduino </a:t>
            </a:r>
            <a:r>
              <a:rPr lang="en-US" altLang="zh-TW" b="1" dirty="0" err="1" smtClean="0">
                <a:solidFill>
                  <a:srgbClr val="FF0000"/>
                </a:solidFill>
                <a:latin typeface="微軟正黑體" panose="020B0604030504040204" pitchFamily="34" charset="-120"/>
                <a:ea typeface="微軟正黑體" panose="020B0604030504040204" pitchFamily="34" charset="-120"/>
              </a:rPr>
              <a:t>srl</a:t>
            </a:r>
            <a:r>
              <a:rPr lang="en-US" altLang="zh-TW" b="1" dirty="0" smtClean="0">
                <a:solidFill>
                  <a:srgbClr val="FF0000"/>
                </a:solidFill>
                <a:latin typeface="微軟正黑體" panose="020B0604030504040204" pitchFamily="34" charset="-120"/>
                <a:ea typeface="微軟正黑體" panose="020B0604030504040204" pitchFamily="34" charset="-120"/>
              </a:rPr>
              <a:t>   USB Driver</a:t>
            </a:r>
          </a:p>
          <a:p>
            <a:r>
              <a:rPr lang="en-US" altLang="zh-TW" b="1" dirty="0">
                <a:solidFill>
                  <a:srgbClr val="FF0000"/>
                </a:solidFill>
                <a:latin typeface="微軟正黑體" panose="020B0604030504040204" pitchFamily="34" charset="-12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  - COM &amp; LPT Driver</a:t>
            </a:r>
          </a:p>
          <a:p>
            <a:r>
              <a:rPr lang="en-US" altLang="zh-TW" b="1" dirty="0" smtClean="0">
                <a:latin typeface="微軟正黑體" panose="020B0604030504040204" pitchFamily="34" charset="-120"/>
                <a:ea typeface="微軟正黑體" panose="020B0604030504040204" pitchFamily="34" charset="-120"/>
              </a:rPr>
              <a:t>3.</a:t>
            </a:r>
            <a:r>
              <a:rPr lang="zh-TW" altLang="en-US" b="1" dirty="0" smtClean="0">
                <a:latin typeface="微軟正黑體" panose="020B0604030504040204" pitchFamily="34" charset="-120"/>
                <a:ea typeface="微軟正黑體" panose="020B0604030504040204" pitchFamily="34" charset="-120"/>
              </a:rPr>
              <a:t>若無安裝</a:t>
            </a:r>
            <a:r>
              <a:rPr lang="en-US" altLang="zh-TW" b="1" dirty="0" smtClean="0">
                <a:latin typeface="微軟正黑體" panose="020B0604030504040204" pitchFamily="34" charset="-120"/>
                <a:ea typeface="微軟正黑體" panose="020B0604030504040204" pitchFamily="34" charset="-120"/>
              </a:rPr>
              <a:t>3</a:t>
            </a:r>
            <a:r>
              <a:rPr lang="zh-TW" altLang="en-US" b="1" dirty="0" smtClean="0">
                <a:latin typeface="微軟正黑體" panose="020B0604030504040204" pitchFamily="34" charset="-120"/>
                <a:ea typeface="微軟正黑體" panose="020B0604030504040204" pitchFamily="34" charset="-120"/>
              </a:rPr>
              <a:t>項</a:t>
            </a:r>
            <a:r>
              <a:rPr lang="en-US" altLang="zh-TW" b="1" dirty="0" smtClean="0">
                <a:latin typeface="微軟正黑體" panose="020B0604030504040204" pitchFamily="34" charset="-120"/>
                <a:ea typeface="微軟正黑體" panose="020B0604030504040204" pitchFamily="34" charset="-120"/>
              </a:rPr>
              <a:t>USB Driver</a:t>
            </a:r>
            <a:r>
              <a:rPr lang="zh-TW" altLang="en-US" b="1" dirty="0" smtClean="0">
                <a:latin typeface="微軟正黑體" panose="020B0604030504040204" pitchFamily="34" charset="-120"/>
                <a:ea typeface="微軟正黑體" panose="020B0604030504040204" pitchFamily="34" charset="-120"/>
              </a:rPr>
              <a:t>將會造成日後無法順利運作</a:t>
            </a:r>
            <a:endParaRPr lang="zh-TW" altLang="en-US" b="1" dirty="0">
              <a:latin typeface="微軟正黑體" panose="020B0604030504040204" pitchFamily="34" charset="-120"/>
              <a:ea typeface="微軟正黑體" panose="020B0604030504040204" pitchFamily="34" charset="-120"/>
            </a:endParaRPr>
          </a:p>
        </p:txBody>
      </p:sp>
      <p:pic>
        <p:nvPicPr>
          <p:cNvPr id="10252" name="Picture 12" descr="C:\Users\Kevin\Desktop\CHT-2\屏科大教學\講義圖檔\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4832105"/>
            <a:ext cx="3600400" cy="1837256"/>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C:\Users\Kevin\Desktop\CHT-2\屏科大教學\講義圖檔\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933" y="3177484"/>
            <a:ext cx="3579980" cy="1835692"/>
          </a:xfrm>
          <a:prstGeom prst="rect">
            <a:avLst/>
          </a:prstGeom>
          <a:noFill/>
          <a:extLst>
            <a:ext uri="{909E8E84-426E-40DD-AFC4-6F175D3DCCD1}">
              <a14:hiddenFill xmlns:a14="http://schemas.microsoft.com/office/drawing/2010/main">
                <a:solidFill>
                  <a:srgbClr val="FFFFFF"/>
                </a:solidFill>
              </a14:hiddenFill>
            </a:ext>
          </a:extLst>
        </p:spPr>
      </p:pic>
      <p:pic>
        <p:nvPicPr>
          <p:cNvPr id="10253" name="Picture 13" descr="C:\Users\Kevin\Desktop\CHT-2\屏科大教學\講義圖檔\0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998" y="4832104"/>
            <a:ext cx="3542456" cy="1831525"/>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851933" y="2126627"/>
            <a:ext cx="2279907" cy="23402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1027751" y="3717031"/>
            <a:ext cx="1577475" cy="4471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1061362" y="5373216"/>
            <a:ext cx="1577475" cy="4471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4596372" y="5373215"/>
            <a:ext cx="2207876" cy="4471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475100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Arduino IDE – </a:t>
            </a:r>
            <a:r>
              <a:rPr lang="zh-TW" altLang="en-US" dirty="0" smtClean="0"/>
              <a:t>安裝</a:t>
            </a:r>
            <a:endParaRPr lang="zh-TW" altLang="en-US" dirty="0"/>
          </a:p>
        </p:txBody>
      </p:sp>
      <p:pic>
        <p:nvPicPr>
          <p:cNvPr id="11266" name="Picture 2" descr="C:\Users\Kevin\Desktop\CHT-2\屏科大教學\講義圖檔\1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19672" y="1484784"/>
            <a:ext cx="5858693" cy="4172533"/>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8471D12E-1CF2-41D7-B141-DC7AF2A00530}" type="slidenum">
              <a:rPr lang="zh-TW" altLang="en-US" smtClean="0"/>
              <a:t>18</a:t>
            </a:fld>
            <a:endParaRPr lang="zh-TW" altLang="en-US"/>
          </a:p>
        </p:txBody>
      </p:sp>
      <p:sp>
        <p:nvSpPr>
          <p:cNvPr id="7" name="文字方塊 6"/>
          <p:cNvSpPr txBox="1"/>
          <p:nvPr/>
        </p:nvSpPr>
        <p:spPr>
          <a:xfrm>
            <a:off x="843019" y="5661248"/>
            <a:ext cx="7185365" cy="923330"/>
          </a:xfrm>
          <a:prstGeom prst="rect">
            <a:avLst/>
          </a:prstGeom>
          <a:noFill/>
        </p:spPr>
        <p:txBody>
          <a:bodyPr wrap="none" rtlCol="0">
            <a:spAutoFit/>
          </a:bodyPr>
          <a:lstStyle/>
          <a:p>
            <a:r>
              <a:rPr lang="en-US" altLang="zh-TW" b="1" dirty="0" smtClean="0">
                <a:solidFill>
                  <a:srgbClr val="FF0000"/>
                </a:solidFill>
              </a:rPr>
              <a:t>Arduino IDE </a:t>
            </a:r>
            <a:r>
              <a:rPr lang="zh-TW" altLang="en-US" b="1" dirty="0">
                <a:solidFill>
                  <a:srgbClr val="FF0000"/>
                </a:solidFill>
              </a:rPr>
              <a:t>需要</a:t>
            </a:r>
            <a:r>
              <a:rPr lang="zh-TW" altLang="en-US" b="1" dirty="0" smtClean="0">
                <a:solidFill>
                  <a:srgbClr val="FF0000"/>
                </a:solidFill>
              </a:rPr>
              <a:t>有</a:t>
            </a:r>
            <a:r>
              <a:rPr lang="en-US" altLang="zh-TW" b="1" dirty="0" smtClean="0">
                <a:solidFill>
                  <a:srgbClr val="FF0000"/>
                </a:solidFill>
              </a:rPr>
              <a:t>Java </a:t>
            </a:r>
            <a:r>
              <a:rPr lang="zh-TW" altLang="en-US" b="1" dirty="0" smtClean="0">
                <a:solidFill>
                  <a:srgbClr val="FF0000"/>
                </a:solidFill>
              </a:rPr>
              <a:t>環境</a:t>
            </a:r>
            <a:r>
              <a:rPr lang="zh-TW" altLang="en-US" b="1" dirty="0">
                <a:solidFill>
                  <a:srgbClr val="FF0000"/>
                </a:solidFill>
              </a:rPr>
              <a:t>，</a:t>
            </a:r>
            <a:r>
              <a:rPr lang="zh-TW" altLang="en-US" b="1" dirty="0" smtClean="0">
                <a:solidFill>
                  <a:srgbClr val="FF0000"/>
                </a:solidFill>
              </a:rPr>
              <a:t>若</a:t>
            </a:r>
            <a:r>
              <a:rPr lang="zh-TW" altLang="en-US" b="1" dirty="0">
                <a:solidFill>
                  <a:srgbClr val="FF0000"/>
                </a:solidFill>
              </a:rPr>
              <a:t>跳出</a:t>
            </a:r>
            <a:r>
              <a:rPr lang="zh-TW" altLang="en-US" b="1" dirty="0" smtClean="0">
                <a:solidFill>
                  <a:srgbClr val="FF0000"/>
                </a:solidFill>
              </a:rPr>
              <a:t>防火牆警示，請允許存取</a:t>
            </a:r>
            <a:endParaRPr lang="en-US" altLang="zh-TW" b="1" dirty="0" smtClean="0">
              <a:solidFill>
                <a:srgbClr val="FF0000"/>
              </a:solidFill>
            </a:endParaRPr>
          </a:p>
          <a:p>
            <a:r>
              <a:rPr lang="zh-TW" altLang="en-US" b="1" dirty="0">
                <a:solidFill>
                  <a:srgbClr val="FF0000"/>
                </a:solidFill>
              </a:rPr>
              <a:t>無跳出該</a:t>
            </a:r>
            <a:r>
              <a:rPr lang="zh-TW" altLang="en-US" b="1" dirty="0" smtClean="0">
                <a:solidFill>
                  <a:srgbClr val="FF0000"/>
                </a:solidFill>
              </a:rPr>
              <a:t>警訊時，日後遭遇不明錯誤而無法開啟</a:t>
            </a:r>
            <a:r>
              <a:rPr lang="en-US" altLang="zh-TW" b="1" dirty="0" smtClean="0">
                <a:solidFill>
                  <a:srgbClr val="FF0000"/>
                </a:solidFill>
              </a:rPr>
              <a:t>Arduino</a:t>
            </a:r>
            <a:r>
              <a:rPr lang="zh-TW" altLang="en-US" b="1" dirty="0" smtClean="0">
                <a:solidFill>
                  <a:srgbClr val="FF0000"/>
                </a:solidFill>
              </a:rPr>
              <a:t>或上傳資料時</a:t>
            </a:r>
            <a:endParaRPr lang="en-US" altLang="zh-TW" b="1" dirty="0" smtClean="0">
              <a:solidFill>
                <a:srgbClr val="FF0000"/>
              </a:solidFill>
            </a:endParaRPr>
          </a:p>
          <a:p>
            <a:r>
              <a:rPr lang="zh-TW" altLang="en-US" b="1" dirty="0">
                <a:solidFill>
                  <a:srgbClr val="FF0000"/>
                </a:solidFill>
              </a:rPr>
              <a:t>則</a:t>
            </a:r>
            <a:r>
              <a:rPr lang="zh-TW" altLang="en-US" b="1" dirty="0" smtClean="0">
                <a:solidFill>
                  <a:srgbClr val="FF0000"/>
                </a:solidFill>
              </a:rPr>
              <a:t>需要檢查防火牆是否有擋掉相關功能</a:t>
            </a:r>
            <a:endParaRPr lang="zh-TW" altLang="en-US" b="1" dirty="0">
              <a:solidFill>
                <a:srgbClr val="FF0000"/>
              </a:solidFill>
            </a:endParaRPr>
          </a:p>
        </p:txBody>
      </p:sp>
    </p:spTree>
    <p:extLst>
      <p:ext uri="{BB962C8B-B14F-4D97-AF65-F5344CB8AC3E}">
        <p14:creationId xmlns:p14="http://schemas.microsoft.com/office/powerpoint/2010/main" val="20661960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Kevin\Desktop\CHT-2\屏科大教學\講義圖檔\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3" y="301023"/>
            <a:ext cx="5184576" cy="633845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79514" y="1603698"/>
            <a:ext cx="5112566" cy="3648397"/>
          </a:xfrm>
          <a:prstGeom prst="rect">
            <a:avLst/>
          </a:prstGeom>
          <a:solidFill>
            <a:srgbClr val="B2B2B2">
              <a:alpha val="34902"/>
            </a:srgbClr>
          </a:solidFill>
          <a:ln w="571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683568" y="620688"/>
            <a:ext cx="8229600" cy="1143000"/>
          </a:xfrm>
        </p:spPr>
        <p:txBody>
          <a:bodyPr/>
          <a:lstStyle/>
          <a:p>
            <a:pPr algn="r"/>
            <a:r>
              <a:rPr lang="en-US" altLang="zh-TW" dirty="0" smtClean="0"/>
              <a:t>Arduino IDE</a:t>
            </a:r>
            <a:endParaRPr lang="zh-TW" altLang="en-US" dirty="0"/>
          </a:p>
        </p:txBody>
      </p:sp>
      <p:sp>
        <p:nvSpPr>
          <p:cNvPr id="4" name="投影片編號版面配置區 3"/>
          <p:cNvSpPr>
            <a:spLocks noGrp="1"/>
          </p:cNvSpPr>
          <p:nvPr>
            <p:ph type="sldNum" sz="quarter" idx="12"/>
          </p:nvPr>
        </p:nvSpPr>
        <p:spPr/>
        <p:txBody>
          <a:bodyPr/>
          <a:lstStyle/>
          <a:p>
            <a:fld id="{8471D12E-1CF2-41D7-B141-DC7AF2A00530}" type="slidenum">
              <a:rPr lang="zh-TW" altLang="en-US" smtClean="0"/>
              <a:t>19</a:t>
            </a:fld>
            <a:endParaRPr lang="zh-TW" altLang="en-US"/>
          </a:p>
        </p:txBody>
      </p:sp>
      <p:sp>
        <p:nvSpPr>
          <p:cNvPr id="5" name="文字方塊 4"/>
          <p:cNvSpPr txBox="1"/>
          <p:nvPr/>
        </p:nvSpPr>
        <p:spPr>
          <a:xfrm>
            <a:off x="591208" y="1212726"/>
            <a:ext cx="360041" cy="550962"/>
          </a:xfrm>
          <a:prstGeom prst="upArrow">
            <a:avLst/>
          </a:prstGeom>
          <a:solidFill>
            <a:srgbClr val="FFFF00"/>
          </a:solidFill>
        </p:spPr>
        <p:txBody>
          <a:bodyPr wrap="square" rtlCol="0">
            <a:spAutoFit/>
          </a:bodyPr>
          <a:lstStyle/>
          <a:p>
            <a:pPr algn="ctr"/>
            <a:r>
              <a:rPr lang="zh-TW" altLang="en-US" sz="1200" b="1" dirty="0" smtClean="0">
                <a:solidFill>
                  <a:schemeClr val="bg1"/>
                </a:solidFill>
                <a:latin typeface="微軟正黑體" panose="020B0604030504040204" pitchFamily="34" charset="-120"/>
                <a:ea typeface="微軟正黑體" panose="020B0604030504040204" pitchFamily="34" charset="-120"/>
              </a:rPr>
              <a:t>上傳</a:t>
            </a:r>
            <a:endParaRPr lang="zh-TW" altLang="en-US" sz="1200" b="1" dirty="0">
              <a:solidFill>
                <a:schemeClr val="bg1"/>
              </a:solidFill>
              <a:latin typeface="微軟正黑體" panose="020B0604030504040204" pitchFamily="34" charset="-120"/>
              <a:ea typeface="微軟正黑體" panose="020B0604030504040204" pitchFamily="34" charset="-120"/>
            </a:endParaRPr>
          </a:p>
        </p:txBody>
      </p:sp>
      <p:sp>
        <p:nvSpPr>
          <p:cNvPr id="7" name="文字方塊 6"/>
          <p:cNvSpPr txBox="1"/>
          <p:nvPr/>
        </p:nvSpPr>
        <p:spPr>
          <a:xfrm>
            <a:off x="231167" y="1212726"/>
            <a:ext cx="360041" cy="550962"/>
          </a:xfrm>
          <a:prstGeom prst="upArrow">
            <a:avLst/>
          </a:prstGeom>
          <a:solidFill>
            <a:srgbClr val="FFFF00"/>
          </a:solidFill>
        </p:spPr>
        <p:txBody>
          <a:bodyPr wrap="square" rtlCol="0">
            <a:spAutoFit/>
          </a:bodyPr>
          <a:lstStyle/>
          <a:p>
            <a:pPr algn="ctr"/>
            <a:r>
              <a:rPr lang="zh-TW" altLang="en-US" sz="1200" b="1" dirty="0" smtClean="0">
                <a:solidFill>
                  <a:schemeClr val="bg1"/>
                </a:solidFill>
                <a:latin typeface="微軟正黑體" panose="020B0604030504040204" pitchFamily="34" charset="-120"/>
                <a:ea typeface="微軟正黑體" panose="020B0604030504040204" pitchFamily="34" charset="-120"/>
              </a:rPr>
              <a:t>編譯</a:t>
            </a:r>
            <a:endParaRPr lang="zh-TW" altLang="en-US" sz="1200" b="1" dirty="0">
              <a:solidFill>
                <a:schemeClr val="bg1"/>
              </a:solidFill>
              <a:latin typeface="微軟正黑體" panose="020B0604030504040204" pitchFamily="34" charset="-120"/>
              <a:ea typeface="微軟正黑體" panose="020B0604030504040204" pitchFamily="34" charset="-120"/>
            </a:endParaRPr>
          </a:p>
        </p:txBody>
      </p:sp>
      <p:sp>
        <p:nvSpPr>
          <p:cNvPr id="9" name="文字方塊 8"/>
          <p:cNvSpPr txBox="1"/>
          <p:nvPr/>
        </p:nvSpPr>
        <p:spPr>
          <a:xfrm>
            <a:off x="3491880" y="4797152"/>
            <a:ext cx="1468086" cy="338554"/>
          </a:xfrm>
          <a:prstGeom prst="rect">
            <a:avLst/>
          </a:prstGeom>
          <a:solidFill>
            <a:srgbClr val="FFFF00"/>
          </a:solid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程式碼編輯區</a:t>
            </a:r>
          </a:p>
        </p:txBody>
      </p:sp>
      <p:sp>
        <p:nvSpPr>
          <p:cNvPr id="14" name="標題 1"/>
          <p:cNvSpPr txBox="1">
            <a:spLocks/>
          </p:cNvSpPr>
          <p:nvPr/>
        </p:nvSpPr>
        <p:spPr>
          <a:xfrm>
            <a:off x="5508104" y="1709519"/>
            <a:ext cx="3497424" cy="342618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a:lstStyle>
          <a:p>
            <a:pPr algn="l"/>
            <a:endParaRPr lang="zh-TW" altLang="en-US" dirty="0"/>
          </a:p>
        </p:txBody>
      </p:sp>
      <p:sp>
        <p:nvSpPr>
          <p:cNvPr id="8" name="文字方塊 7"/>
          <p:cNvSpPr txBox="1"/>
          <p:nvPr/>
        </p:nvSpPr>
        <p:spPr>
          <a:xfrm>
            <a:off x="5652121" y="2492896"/>
            <a:ext cx="3353408" cy="2585323"/>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latin typeface="微軟正黑體" panose="020B0604030504040204" pitchFamily="34" charset="-120"/>
                <a:ea typeface="微軟正黑體" panose="020B0604030504040204" pitchFamily="34" charset="-120"/>
              </a:rPr>
              <a:t>setup()</a:t>
            </a:r>
            <a:r>
              <a:rPr lang="zh-TW" altLang="en-US" dirty="0" smtClean="0">
                <a:latin typeface="微軟正黑體" panose="020B0604030504040204" pitchFamily="34" charset="-120"/>
                <a:ea typeface="微軟正黑體" panose="020B0604030504040204" pitchFamily="34" charset="-120"/>
              </a:rPr>
              <a:t>函式內的程式碼於板子通電或</a:t>
            </a:r>
            <a:r>
              <a:rPr lang="en-US" altLang="zh-TW" dirty="0" smtClean="0">
                <a:latin typeface="微軟正黑體" panose="020B0604030504040204" pitchFamily="34" charset="-120"/>
                <a:ea typeface="微軟正黑體" panose="020B0604030504040204" pitchFamily="34" charset="-120"/>
              </a:rPr>
              <a:t> reset</a:t>
            </a:r>
            <a:r>
              <a:rPr lang="zh-TW" altLang="en-US" dirty="0" smtClean="0">
                <a:latin typeface="微軟正黑體" panose="020B0604030504040204" pitchFamily="34" charset="-120"/>
                <a:ea typeface="微軟正黑體" panose="020B0604030504040204" pitchFamily="34" charset="-120"/>
              </a:rPr>
              <a:t>後</a:t>
            </a:r>
            <a:r>
              <a:rPr lang="zh-TW" altLang="en-US" dirty="0" smtClean="0">
                <a:solidFill>
                  <a:srgbClr val="FF0000"/>
                </a:solidFill>
                <a:latin typeface="微軟正黑體" panose="020B0604030504040204" pitchFamily="34" charset="-120"/>
                <a:ea typeface="微軟正黑體" panose="020B0604030504040204" pitchFamily="34" charset="-120"/>
              </a:rPr>
              <a:t>只會執行一次</a:t>
            </a:r>
            <a:r>
              <a:rPr lang="zh-TW" altLang="en-US" dirty="0" smtClean="0">
                <a:latin typeface="微軟正黑體" panose="020B0604030504040204" pitchFamily="34" charset="-120"/>
                <a:ea typeface="微軟正黑體" panose="020B0604030504040204" pitchFamily="34" charset="-120"/>
              </a:rPr>
              <a:t>，此區域通常用來編寫初始化變數、宣告腳位、啟動函式庫。</a:t>
            </a:r>
            <a:endParaRPr lang="en-US" altLang="zh-TW" dirty="0" smtClean="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endParaRPr lang="en-US" altLang="zh-TW" dirty="0" smtClean="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dirty="0" smtClean="0">
                <a:latin typeface="微軟正黑體" panose="020B0604030504040204" pitchFamily="34" charset="-120"/>
                <a:ea typeface="微軟正黑體" panose="020B0604030504040204" pitchFamily="34" charset="-120"/>
              </a:rPr>
              <a:t>loop()</a:t>
            </a:r>
            <a:r>
              <a:rPr lang="zh-TW" altLang="en-US" dirty="0" smtClean="0">
                <a:latin typeface="微軟正黑體" panose="020B0604030504040204" pitchFamily="34" charset="-120"/>
                <a:ea typeface="微軟正黑體" panose="020B0604030504040204" pitchFamily="34" charset="-120"/>
              </a:rPr>
              <a:t>函式內的程式碼</a:t>
            </a:r>
            <a:r>
              <a:rPr lang="zh-TW" altLang="en-US" dirty="0" smtClean="0">
                <a:solidFill>
                  <a:srgbClr val="FF0000"/>
                </a:solidFill>
                <a:latin typeface="微軟正黑體" panose="020B0604030504040204" pitchFamily="34" charset="-120"/>
                <a:ea typeface="微軟正黑體" panose="020B0604030504040204" pitchFamily="34" charset="-120"/>
              </a:rPr>
              <a:t>會連續且重複的執行</a:t>
            </a:r>
            <a:r>
              <a:rPr lang="zh-TW" altLang="en-US" dirty="0" smtClean="0">
                <a:latin typeface="微軟正黑體" panose="020B0604030504040204" pitchFamily="34" charset="-120"/>
                <a:ea typeface="微軟正黑體" panose="020B0604030504040204" pitchFamily="34" charset="-120"/>
              </a:rPr>
              <a:t>，此區域用來編寫控制板子動作的程式。</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855366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本周課程</a:t>
            </a:r>
            <a:endParaRPr lang="zh-TW" altLang="en-US" dirty="0"/>
          </a:p>
        </p:txBody>
      </p:sp>
      <p:sp>
        <p:nvSpPr>
          <p:cNvPr id="3" name="內容版面配置區 2"/>
          <p:cNvSpPr>
            <a:spLocks noGrp="1"/>
          </p:cNvSpPr>
          <p:nvPr>
            <p:ph idx="1"/>
          </p:nvPr>
        </p:nvSpPr>
        <p:spPr/>
        <p:txBody>
          <a:bodyPr>
            <a:normAutofit/>
          </a:bodyPr>
          <a:lstStyle/>
          <a:p>
            <a:r>
              <a:rPr lang="en-US" altLang="zh-TW" sz="2800" dirty="0" smtClean="0"/>
              <a:t>Ameba &amp; Arduino</a:t>
            </a:r>
            <a:r>
              <a:rPr lang="zh-TW" altLang="en-US" sz="2800" dirty="0" smtClean="0"/>
              <a:t>開發板介紹</a:t>
            </a:r>
            <a:endParaRPr lang="en-US" altLang="zh-TW" sz="2800" dirty="0" smtClean="0"/>
          </a:p>
          <a:p>
            <a:r>
              <a:rPr lang="en-US" altLang="zh-TW" sz="2800" dirty="0" smtClean="0"/>
              <a:t>Ameba &amp; Arduino</a:t>
            </a:r>
            <a:r>
              <a:rPr lang="zh-TW" altLang="en-US" sz="2800" dirty="0" smtClean="0"/>
              <a:t> 開發環境介紹</a:t>
            </a:r>
            <a:endParaRPr lang="en-US" altLang="zh-TW" sz="2800" dirty="0" smtClean="0"/>
          </a:p>
          <a:p>
            <a:r>
              <a:rPr lang="zh-TW" altLang="en-US" sz="2800" dirty="0" smtClean="0"/>
              <a:t>開發板應用教學：</a:t>
            </a:r>
            <a:r>
              <a:rPr lang="en-US" altLang="zh-TW" sz="2800" b="1" dirty="0" smtClean="0"/>
              <a:t>LED</a:t>
            </a:r>
            <a:r>
              <a:rPr lang="zh-TW" altLang="en-US" sz="2800" b="1" dirty="0" smtClean="0"/>
              <a:t>燈</a:t>
            </a:r>
            <a:endParaRPr lang="zh-TW" altLang="en-US" sz="2800" dirty="0"/>
          </a:p>
        </p:txBody>
      </p:sp>
      <p:sp>
        <p:nvSpPr>
          <p:cNvPr id="4" name="投影片編號版面配置區 3"/>
          <p:cNvSpPr>
            <a:spLocks noGrp="1"/>
          </p:cNvSpPr>
          <p:nvPr>
            <p:ph type="sldNum" sz="quarter" idx="12"/>
          </p:nvPr>
        </p:nvSpPr>
        <p:spPr/>
        <p:txBody>
          <a:bodyPr/>
          <a:lstStyle/>
          <a:p>
            <a:fld id="{8471D12E-1CF2-41D7-B141-DC7AF2A00530}" type="slidenum">
              <a:rPr lang="zh-TW" altLang="en-US" smtClean="0"/>
              <a:t>2</a:t>
            </a:fld>
            <a:endParaRPr lang="zh-TW" altLang="en-US"/>
          </a:p>
        </p:txBody>
      </p:sp>
    </p:spTree>
    <p:extLst>
      <p:ext uri="{BB962C8B-B14F-4D97-AF65-F5344CB8AC3E}">
        <p14:creationId xmlns:p14="http://schemas.microsoft.com/office/powerpoint/2010/main" val="33223077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347" y="225189"/>
            <a:ext cx="7765321" cy="1326321"/>
          </a:xfrm>
        </p:spPr>
        <p:txBody>
          <a:bodyPr>
            <a:normAutofit/>
          </a:bodyPr>
          <a:lstStyle/>
          <a:p>
            <a:r>
              <a:rPr lang="en-US" altLang="zh-TW" dirty="0" smtClean="0"/>
              <a:t>Arduino IDE – </a:t>
            </a:r>
            <a:r>
              <a:rPr lang="zh-TW" altLang="en-US" dirty="0" smtClean="0"/>
              <a:t>安裝開發板設定檔</a:t>
            </a:r>
            <a:endParaRPr lang="zh-TW" altLang="en-US" sz="3600" dirty="0"/>
          </a:p>
        </p:txBody>
      </p:sp>
      <p:sp>
        <p:nvSpPr>
          <p:cNvPr id="4" name="投影片編號版面配置區 3"/>
          <p:cNvSpPr>
            <a:spLocks noGrp="1"/>
          </p:cNvSpPr>
          <p:nvPr>
            <p:ph type="sldNum" sz="quarter" idx="12"/>
          </p:nvPr>
        </p:nvSpPr>
        <p:spPr/>
        <p:txBody>
          <a:bodyPr/>
          <a:lstStyle/>
          <a:p>
            <a:fld id="{8471D12E-1CF2-41D7-B141-DC7AF2A00530}" type="slidenum">
              <a:rPr lang="zh-TW" altLang="en-US" smtClean="0"/>
              <a:t>20</a:t>
            </a:fld>
            <a:endParaRPr lang="zh-TW" altLang="en-US"/>
          </a:p>
        </p:txBody>
      </p:sp>
      <p:grpSp>
        <p:nvGrpSpPr>
          <p:cNvPr id="5" name="群組 4"/>
          <p:cNvGrpSpPr/>
          <p:nvPr/>
        </p:nvGrpSpPr>
        <p:grpSpPr>
          <a:xfrm>
            <a:off x="220893" y="2052717"/>
            <a:ext cx="8690249" cy="4724296"/>
            <a:chOff x="220893" y="1700808"/>
            <a:chExt cx="8690249" cy="4724296"/>
          </a:xfrm>
        </p:grpSpPr>
        <p:pic>
          <p:nvPicPr>
            <p:cNvPr id="13314" name="Picture 2" descr="C:\Users\Kevin\Desktop\CHT-2\屏科大教學\講義圖檔\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1" y="1700808"/>
              <a:ext cx="3430680" cy="4187552"/>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C:\Users\Kevin\Desktop\CHT-2\屏科大教學\講義圖檔\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8042" y="1760576"/>
              <a:ext cx="4378604" cy="379867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220893" y="3677570"/>
              <a:ext cx="1614804" cy="32749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3995936" y="4653136"/>
              <a:ext cx="4522620" cy="32749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220893" y="4149080"/>
              <a:ext cx="1853392" cy="369332"/>
            </a:xfrm>
            <a:prstGeom prst="rect">
              <a:avLst/>
            </a:prstGeom>
            <a:noFill/>
          </p:spPr>
          <p:txBody>
            <a:bodyPr wrap="none" rtlCol="0">
              <a:spAutoFit/>
            </a:bodyPr>
            <a:lstStyle/>
            <a:p>
              <a:r>
                <a:rPr lang="en-US" altLang="zh-TW" b="1" dirty="0" smtClean="0">
                  <a:solidFill>
                    <a:srgbClr val="FF0000"/>
                  </a:solidFill>
                </a:rPr>
                <a:t>1.</a:t>
              </a:r>
              <a:r>
                <a:rPr lang="zh-TW" altLang="en-US" b="1" dirty="0" smtClean="0">
                  <a:solidFill>
                    <a:srgbClr val="FF0000"/>
                  </a:solidFill>
                </a:rPr>
                <a:t>進入偏好設定</a:t>
              </a:r>
              <a:r>
                <a:rPr lang="en-US" altLang="zh-TW" b="1" dirty="0" smtClean="0">
                  <a:solidFill>
                    <a:srgbClr val="FF0000"/>
                  </a:solidFill>
                </a:rPr>
                <a:t>  </a:t>
              </a:r>
              <a:endParaRPr lang="zh-TW" altLang="en-US" b="1" dirty="0">
                <a:solidFill>
                  <a:srgbClr val="FF0000"/>
                </a:solidFill>
              </a:endParaRPr>
            </a:p>
          </p:txBody>
        </p:sp>
        <p:sp>
          <p:nvSpPr>
            <p:cNvPr id="11" name="文字方塊 10"/>
            <p:cNvSpPr txBox="1"/>
            <p:nvPr/>
          </p:nvSpPr>
          <p:spPr>
            <a:xfrm>
              <a:off x="3995936" y="5624885"/>
              <a:ext cx="4915206" cy="800219"/>
            </a:xfrm>
            <a:prstGeom prst="rect">
              <a:avLst/>
            </a:prstGeom>
            <a:noFill/>
          </p:spPr>
          <p:txBody>
            <a:bodyPr wrap="square" rtlCol="0">
              <a:spAutoFit/>
            </a:bodyPr>
            <a:lstStyle/>
            <a:p>
              <a:r>
                <a:rPr lang="en-US" altLang="zh-TW" b="1" dirty="0">
                  <a:solidFill>
                    <a:srgbClr val="FF0000"/>
                  </a:solidFill>
                </a:rPr>
                <a:t>2</a:t>
              </a:r>
              <a:r>
                <a:rPr lang="en-US" altLang="zh-TW" b="1" dirty="0" smtClean="0">
                  <a:solidFill>
                    <a:srgbClr val="FF0000"/>
                  </a:solidFill>
                </a:rPr>
                <a:t>.</a:t>
              </a:r>
              <a:r>
                <a:rPr lang="zh-TW" altLang="en-US" b="1" dirty="0" smtClean="0">
                  <a:solidFill>
                    <a:srgbClr val="FF0000"/>
                  </a:solidFill>
                </a:rPr>
                <a:t>額外開發</a:t>
              </a:r>
              <a:r>
                <a:rPr lang="zh-TW" altLang="en-US" b="1" dirty="0">
                  <a:solidFill>
                    <a:srgbClr val="FF0000"/>
                  </a:solidFill>
                </a:rPr>
                <a:t>板管理員</a:t>
              </a:r>
              <a:r>
                <a:rPr lang="zh-TW" altLang="en-US" b="1" dirty="0" smtClean="0">
                  <a:solidFill>
                    <a:srgbClr val="FF0000"/>
                  </a:solidFill>
                </a:rPr>
                <a:t>網址，填入</a:t>
              </a:r>
              <a:endParaRPr lang="zh-TW" altLang="en-US" b="1" dirty="0">
                <a:solidFill>
                  <a:srgbClr val="FF0000"/>
                </a:solidFill>
              </a:endParaRPr>
            </a:p>
            <a:p>
              <a:r>
                <a:rPr lang="en-US" altLang="zh-TW" sz="1400" b="1" dirty="0">
                  <a:solidFill>
                    <a:schemeClr val="tx2">
                      <a:lumMod val="60000"/>
                      <a:lumOff val="40000"/>
                    </a:schemeClr>
                  </a:solidFill>
                </a:rPr>
                <a:t>https://github.com/Ameba8195/Arduino/raw/master/release/package_realtek.com_ameba_index.json</a:t>
              </a:r>
            </a:p>
          </p:txBody>
        </p:sp>
      </p:grpSp>
      <p:sp>
        <p:nvSpPr>
          <p:cNvPr id="12" name="文字方塊 11"/>
          <p:cNvSpPr txBox="1"/>
          <p:nvPr/>
        </p:nvSpPr>
        <p:spPr>
          <a:xfrm>
            <a:off x="1403648" y="1222474"/>
            <a:ext cx="5981509" cy="646331"/>
          </a:xfrm>
          <a:prstGeom prst="rect">
            <a:avLst/>
          </a:prstGeom>
          <a:noFill/>
        </p:spPr>
        <p:txBody>
          <a:bodyPr wrap="none" rtlCol="0">
            <a:spAutoFit/>
          </a:bodyPr>
          <a:lstStyle/>
          <a:p>
            <a:r>
              <a:rPr lang="zh-TW" altLang="en-US" b="1" dirty="0" smtClean="0">
                <a:solidFill>
                  <a:schemeClr val="tx2">
                    <a:lumMod val="60000"/>
                    <a:lumOff val="40000"/>
                  </a:schemeClr>
                </a:solidFill>
              </a:rPr>
              <a:t>首次安裝的</a:t>
            </a:r>
            <a:r>
              <a:rPr lang="en-US" altLang="zh-TW" b="1" dirty="0" smtClean="0">
                <a:solidFill>
                  <a:schemeClr val="tx2">
                    <a:lumMod val="60000"/>
                    <a:lumOff val="40000"/>
                  </a:schemeClr>
                </a:solidFill>
              </a:rPr>
              <a:t>Arduino IDE </a:t>
            </a:r>
            <a:r>
              <a:rPr lang="zh-TW" altLang="en-US" b="1" dirty="0" smtClean="0">
                <a:solidFill>
                  <a:schemeClr val="tx2">
                    <a:lumMod val="60000"/>
                    <a:lumOff val="40000"/>
                  </a:schemeClr>
                </a:solidFill>
              </a:rPr>
              <a:t>並沒有內建</a:t>
            </a:r>
            <a:r>
              <a:rPr lang="en-US" altLang="zh-TW" b="1" dirty="0" smtClean="0">
                <a:solidFill>
                  <a:schemeClr val="tx2">
                    <a:lumMod val="60000"/>
                    <a:lumOff val="40000"/>
                  </a:schemeClr>
                </a:solidFill>
              </a:rPr>
              <a:t>Ameba</a:t>
            </a:r>
            <a:r>
              <a:rPr lang="zh-TW" altLang="en-US" b="1" dirty="0" smtClean="0">
                <a:solidFill>
                  <a:schemeClr val="tx2">
                    <a:lumMod val="60000"/>
                    <a:lumOff val="40000"/>
                  </a:schemeClr>
                </a:solidFill>
              </a:rPr>
              <a:t>的開發板資料，</a:t>
            </a:r>
            <a:endParaRPr lang="en-US" altLang="zh-TW" b="1" dirty="0" smtClean="0">
              <a:solidFill>
                <a:schemeClr val="tx2">
                  <a:lumMod val="60000"/>
                  <a:lumOff val="40000"/>
                </a:schemeClr>
              </a:solidFill>
            </a:endParaRPr>
          </a:p>
          <a:p>
            <a:r>
              <a:rPr lang="zh-TW" altLang="en-US" b="1" dirty="0" smtClean="0">
                <a:solidFill>
                  <a:schemeClr val="tx2">
                    <a:lumMod val="60000"/>
                    <a:lumOff val="40000"/>
                  </a:schemeClr>
                </a:solidFill>
              </a:rPr>
              <a:t>需透過輸入</a:t>
            </a:r>
            <a:r>
              <a:rPr lang="en-US" altLang="zh-TW" b="1" dirty="0" smtClean="0">
                <a:solidFill>
                  <a:schemeClr val="tx2">
                    <a:lumMod val="60000"/>
                    <a:lumOff val="40000"/>
                  </a:schemeClr>
                </a:solidFill>
              </a:rPr>
              <a:t>Ameba</a:t>
            </a:r>
            <a:r>
              <a:rPr lang="zh-TW" altLang="en-US" b="1" dirty="0" smtClean="0">
                <a:solidFill>
                  <a:schemeClr val="tx2">
                    <a:lumMod val="60000"/>
                    <a:lumOff val="40000"/>
                  </a:schemeClr>
                </a:solidFill>
              </a:rPr>
              <a:t>官方提供的網址來讓下載。</a:t>
            </a:r>
            <a:endParaRPr lang="zh-TW" altLang="en-US" b="1" dirty="0">
              <a:solidFill>
                <a:schemeClr val="tx2">
                  <a:lumMod val="60000"/>
                  <a:lumOff val="40000"/>
                </a:schemeClr>
              </a:solidFill>
            </a:endParaRPr>
          </a:p>
        </p:txBody>
      </p:sp>
    </p:spTree>
    <p:extLst>
      <p:ext uri="{BB962C8B-B14F-4D97-AF65-F5344CB8AC3E}">
        <p14:creationId xmlns:p14="http://schemas.microsoft.com/office/powerpoint/2010/main" val="28853586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Arduino IDE –</a:t>
            </a:r>
            <a:r>
              <a:rPr lang="zh-TW" altLang="en-US" dirty="0" smtClean="0"/>
              <a:t> 安裝開發板</a:t>
            </a:r>
            <a:r>
              <a:rPr lang="zh-TW" altLang="en-US" dirty="0"/>
              <a:t>設定</a:t>
            </a:r>
            <a:r>
              <a:rPr lang="zh-TW" altLang="en-US" dirty="0" smtClean="0"/>
              <a:t>檔</a:t>
            </a:r>
            <a:endParaRPr lang="zh-TW" altLang="en-US" dirty="0"/>
          </a:p>
        </p:txBody>
      </p:sp>
      <p:sp>
        <p:nvSpPr>
          <p:cNvPr id="4" name="投影片編號版面配置區 3"/>
          <p:cNvSpPr>
            <a:spLocks noGrp="1"/>
          </p:cNvSpPr>
          <p:nvPr>
            <p:ph type="sldNum" sz="quarter" idx="12"/>
          </p:nvPr>
        </p:nvSpPr>
        <p:spPr/>
        <p:txBody>
          <a:bodyPr/>
          <a:lstStyle/>
          <a:p>
            <a:fld id="{8471D12E-1CF2-41D7-B141-DC7AF2A00530}" type="slidenum">
              <a:rPr lang="zh-TW" altLang="en-US" smtClean="0"/>
              <a:t>21</a:t>
            </a:fld>
            <a:endParaRPr lang="zh-TW" altLang="en-US"/>
          </a:p>
        </p:txBody>
      </p:sp>
      <p:pic>
        <p:nvPicPr>
          <p:cNvPr id="14338" name="Picture 2" descr="C:\Users\Kevin\Desktop\CHT-2\屏科大教學\講義圖檔\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8800"/>
            <a:ext cx="4483327" cy="3707308"/>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C:\Users\Kevin\Desktop\CHT-2\屏科大教學\講義圖檔\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082" y="1628800"/>
            <a:ext cx="4879470" cy="367945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2846683" y="2348880"/>
            <a:ext cx="1614804" cy="32749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788024" y="3789040"/>
            <a:ext cx="2160240" cy="5760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220893" y="5517232"/>
            <a:ext cx="2262158" cy="369332"/>
          </a:xfrm>
          <a:prstGeom prst="rect">
            <a:avLst/>
          </a:prstGeom>
          <a:noFill/>
        </p:spPr>
        <p:txBody>
          <a:bodyPr wrap="none" rtlCol="0">
            <a:spAutoFit/>
          </a:bodyPr>
          <a:lstStyle/>
          <a:p>
            <a:r>
              <a:rPr lang="en-US" altLang="zh-TW" b="1" dirty="0" smtClean="0">
                <a:solidFill>
                  <a:srgbClr val="FF0000"/>
                </a:solidFill>
              </a:rPr>
              <a:t>1.</a:t>
            </a:r>
            <a:r>
              <a:rPr lang="zh-TW" altLang="en-US" b="1" dirty="0" smtClean="0">
                <a:solidFill>
                  <a:srgbClr val="FF0000"/>
                </a:solidFill>
              </a:rPr>
              <a:t>進入</a:t>
            </a:r>
            <a:r>
              <a:rPr lang="zh-TW" altLang="en-US" b="1" dirty="0">
                <a:solidFill>
                  <a:srgbClr val="FF0000"/>
                </a:solidFill>
              </a:rPr>
              <a:t>開發板管理員</a:t>
            </a:r>
            <a:r>
              <a:rPr lang="en-US" altLang="zh-TW" b="1" dirty="0" smtClean="0">
                <a:solidFill>
                  <a:srgbClr val="FF0000"/>
                </a:solidFill>
              </a:rPr>
              <a:t> </a:t>
            </a:r>
            <a:endParaRPr lang="zh-TW" altLang="en-US" b="1" dirty="0">
              <a:solidFill>
                <a:srgbClr val="FF0000"/>
              </a:solidFill>
            </a:endParaRPr>
          </a:p>
        </p:txBody>
      </p:sp>
      <p:sp>
        <p:nvSpPr>
          <p:cNvPr id="10" name="文字方塊 9"/>
          <p:cNvSpPr txBox="1"/>
          <p:nvPr/>
        </p:nvSpPr>
        <p:spPr>
          <a:xfrm>
            <a:off x="230316" y="5886564"/>
            <a:ext cx="6364243" cy="646331"/>
          </a:xfrm>
          <a:prstGeom prst="rect">
            <a:avLst/>
          </a:prstGeom>
          <a:noFill/>
        </p:spPr>
        <p:txBody>
          <a:bodyPr wrap="none" rtlCol="0">
            <a:spAutoFit/>
          </a:bodyPr>
          <a:lstStyle/>
          <a:p>
            <a:r>
              <a:rPr lang="en-US" altLang="zh-TW" b="1" dirty="0" smtClean="0">
                <a:solidFill>
                  <a:srgbClr val="FF0000"/>
                </a:solidFill>
              </a:rPr>
              <a:t>2.</a:t>
            </a:r>
            <a:r>
              <a:rPr lang="zh-TW" altLang="en-US" b="1" dirty="0" smtClean="0">
                <a:solidFill>
                  <a:srgbClr val="FF0000"/>
                </a:solidFill>
              </a:rPr>
              <a:t>開發</a:t>
            </a:r>
            <a:r>
              <a:rPr lang="zh-TW" altLang="en-US" b="1" dirty="0">
                <a:solidFill>
                  <a:srgbClr val="FF0000"/>
                </a:solidFill>
              </a:rPr>
              <a:t>板</a:t>
            </a:r>
            <a:r>
              <a:rPr lang="zh-TW" altLang="en-US" b="1" dirty="0" smtClean="0">
                <a:solidFill>
                  <a:srgbClr val="FF0000"/>
                </a:solidFill>
              </a:rPr>
              <a:t>管理工具會自動刷新，若有填入正確的網址</a:t>
            </a:r>
            <a:r>
              <a:rPr lang="zh-TW" altLang="en-US" b="1" dirty="0">
                <a:solidFill>
                  <a:srgbClr val="FF0000"/>
                </a:solidFill>
              </a:rPr>
              <a:t>則會</a:t>
            </a:r>
            <a:r>
              <a:rPr lang="zh-TW" altLang="en-US" b="1" dirty="0" smtClean="0">
                <a:solidFill>
                  <a:srgbClr val="FF0000"/>
                </a:solidFill>
              </a:rPr>
              <a:t>找到</a:t>
            </a:r>
            <a:endParaRPr lang="en-US" altLang="zh-TW" b="1" dirty="0" smtClean="0">
              <a:solidFill>
                <a:srgbClr val="FF0000"/>
              </a:solidFill>
            </a:endParaRPr>
          </a:p>
          <a:p>
            <a:r>
              <a:rPr lang="en-US" altLang="zh-TW" b="1" dirty="0">
                <a:solidFill>
                  <a:srgbClr val="FF0000"/>
                </a:solidFill>
              </a:rPr>
              <a:t> </a:t>
            </a:r>
            <a:r>
              <a:rPr lang="en-US" altLang="zh-TW" b="1" dirty="0" smtClean="0">
                <a:solidFill>
                  <a:srgbClr val="FF0000"/>
                </a:solidFill>
              </a:rPr>
              <a:t>   </a:t>
            </a:r>
            <a:r>
              <a:rPr lang="en-US" altLang="zh-TW" b="1" dirty="0" err="1" smtClean="0">
                <a:solidFill>
                  <a:schemeClr val="tx2">
                    <a:lumMod val="60000"/>
                    <a:lumOff val="40000"/>
                  </a:schemeClr>
                </a:solidFill>
              </a:rPr>
              <a:t>Realtek</a:t>
            </a:r>
            <a:r>
              <a:rPr lang="en-US" altLang="zh-TW" b="1" dirty="0" smtClean="0">
                <a:solidFill>
                  <a:schemeClr val="tx2">
                    <a:lumMod val="60000"/>
                    <a:lumOff val="40000"/>
                  </a:schemeClr>
                </a:solidFill>
              </a:rPr>
              <a:t> Ameba Boards</a:t>
            </a:r>
            <a:r>
              <a:rPr lang="zh-TW" altLang="en-US" b="1" dirty="0" smtClean="0">
                <a:solidFill>
                  <a:srgbClr val="FF0000"/>
                </a:solidFill>
              </a:rPr>
              <a:t>，</a:t>
            </a:r>
            <a:r>
              <a:rPr lang="zh-TW" altLang="en-US" b="1" dirty="0">
                <a:solidFill>
                  <a:srgbClr val="FF0000"/>
                </a:solidFill>
              </a:rPr>
              <a:t>選取並安裝該</a:t>
            </a:r>
            <a:r>
              <a:rPr lang="zh-TW" altLang="en-US" b="1" dirty="0" smtClean="0">
                <a:solidFill>
                  <a:srgbClr val="FF0000"/>
                </a:solidFill>
              </a:rPr>
              <a:t>項目。</a:t>
            </a:r>
            <a:r>
              <a:rPr lang="en-US" altLang="zh-TW" b="1" dirty="0" smtClean="0">
                <a:solidFill>
                  <a:srgbClr val="FF0000"/>
                </a:solidFill>
              </a:rPr>
              <a:t> </a:t>
            </a:r>
            <a:endParaRPr lang="zh-TW" altLang="en-US" b="1" dirty="0">
              <a:solidFill>
                <a:srgbClr val="FF0000"/>
              </a:solidFill>
            </a:endParaRPr>
          </a:p>
        </p:txBody>
      </p:sp>
      <p:sp>
        <p:nvSpPr>
          <p:cNvPr id="11" name="文字方塊 10"/>
          <p:cNvSpPr txBox="1"/>
          <p:nvPr/>
        </p:nvSpPr>
        <p:spPr>
          <a:xfrm>
            <a:off x="2428540" y="2143294"/>
            <a:ext cx="362600" cy="369332"/>
          </a:xfrm>
          <a:prstGeom prst="rect">
            <a:avLst/>
          </a:prstGeom>
          <a:noFill/>
        </p:spPr>
        <p:txBody>
          <a:bodyPr wrap="none" rtlCol="0">
            <a:spAutoFit/>
          </a:bodyPr>
          <a:lstStyle/>
          <a:p>
            <a:r>
              <a:rPr lang="en-US" altLang="zh-TW" b="1" dirty="0" smtClean="0">
                <a:solidFill>
                  <a:srgbClr val="FF0000"/>
                </a:solidFill>
              </a:rPr>
              <a:t>1.</a:t>
            </a:r>
            <a:endParaRPr lang="zh-TW" altLang="en-US" b="1" dirty="0">
              <a:solidFill>
                <a:srgbClr val="FF0000"/>
              </a:solidFill>
            </a:endParaRPr>
          </a:p>
        </p:txBody>
      </p:sp>
      <p:sp>
        <p:nvSpPr>
          <p:cNvPr id="12" name="文字方塊 11"/>
          <p:cNvSpPr txBox="1"/>
          <p:nvPr/>
        </p:nvSpPr>
        <p:spPr>
          <a:xfrm>
            <a:off x="4788024" y="3424158"/>
            <a:ext cx="362600" cy="369332"/>
          </a:xfrm>
          <a:prstGeom prst="rect">
            <a:avLst/>
          </a:prstGeom>
          <a:noFill/>
        </p:spPr>
        <p:txBody>
          <a:bodyPr wrap="none" rtlCol="0">
            <a:spAutoFit/>
          </a:bodyPr>
          <a:lstStyle/>
          <a:p>
            <a:r>
              <a:rPr lang="en-US" altLang="zh-TW" b="1" dirty="0" smtClean="0">
                <a:solidFill>
                  <a:srgbClr val="FF0000"/>
                </a:solidFill>
              </a:rPr>
              <a:t>2.</a:t>
            </a:r>
            <a:endParaRPr lang="zh-TW" altLang="en-US" b="1" dirty="0">
              <a:solidFill>
                <a:srgbClr val="FF0000"/>
              </a:solidFill>
            </a:endParaRPr>
          </a:p>
        </p:txBody>
      </p:sp>
    </p:spTree>
    <p:extLst>
      <p:ext uri="{BB962C8B-B14F-4D97-AF65-F5344CB8AC3E}">
        <p14:creationId xmlns:p14="http://schemas.microsoft.com/office/powerpoint/2010/main" val="12080844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Arduino IDE – </a:t>
            </a:r>
            <a:r>
              <a:rPr lang="zh-TW" altLang="en-US" dirty="0" smtClean="0"/>
              <a:t>選取開發板</a:t>
            </a:r>
            <a:endParaRPr lang="zh-TW" altLang="en-US" dirty="0"/>
          </a:p>
        </p:txBody>
      </p:sp>
      <p:sp>
        <p:nvSpPr>
          <p:cNvPr id="4" name="投影片編號版面配置區 3"/>
          <p:cNvSpPr>
            <a:spLocks noGrp="1"/>
          </p:cNvSpPr>
          <p:nvPr>
            <p:ph type="sldNum" sz="quarter" idx="12"/>
          </p:nvPr>
        </p:nvSpPr>
        <p:spPr/>
        <p:txBody>
          <a:bodyPr/>
          <a:lstStyle/>
          <a:p>
            <a:fld id="{8471D12E-1CF2-41D7-B141-DC7AF2A00530}" type="slidenum">
              <a:rPr lang="zh-TW" altLang="en-US" smtClean="0"/>
              <a:t>22</a:t>
            </a:fld>
            <a:endParaRPr lang="zh-TW" altLang="en-US"/>
          </a:p>
        </p:txBody>
      </p:sp>
      <p:pic>
        <p:nvPicPr>
          <p:cNvPr id="15362" name="Picture 2" descr="C:\Users\Kevin\Desktop\CHT-2\屏科大教學\講義圖檔\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70292"/>
            <a:ext cx="5256584" cy="547530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3632533" y="6129465"/>
            <a:ext cx="1587539" cy="39587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395536" y="5968094"/>
            <a:ext cx="3024336" cy="369332"/>
          </a:xfrm>
          <a:prstGeom prst="rect">
            <a:avLst/>
          </a:prstGeom>
          <a:noFill/>
        </p:spPr>
        <p:txBody>
          <a:bodyPr wrap="square" rtlCol="0">
            <a:spAutoFit/>
          </a:bodyPr>
          <a:lstStyle/>
          <a:p>
            <a:r>
              <a:rPr lang="zh-TW" altLang="en-US" b="1" dirty="0" smtClean="0">
                <a:solidFill>
                  <a:srgbClr val="FF0000"/>
                </a:solidFill>
              </a:rPr>
              <a:t>工具 </a:t>
            </a:r>
            <a:r>
              <a:rPr lang="en-US" altLang="zh-TW" b="1" dirty="0" smtClean="0">
                <a:solidFill>
                  <a:srgbClr val="FF0000"/>
                </a:solidFill>
              </a:rPr>
              <a:t>&gt;</a:t>
            </a:r>
            <a:r>
              <a:rPr lang="zh-TW" altLang="en-US" b="1" dirty="0" smtClean="0">
                <a:solidFill>
                  <a:srgbClr val="FF0000"/>
                </a:solidFill>
              </a:rPr>
              <a:t> 開發板 </a:t>
            </a:r>
            <a:r>
              <a:rPr lang="en-US" altLang="zh-TW" b="1" dirty="0" smtClean="0">
                <a:solidFill>
                  <a:srgbClr val="FF0000"/>
                </a:solidFill>
              </a:rPr>
              <a:t>&gt;</a:t>
            </a:r>
            <a:r>
              <a:rPr lang="zh-TW" altLang="en-US" b="1" dirty="0" smtClean="0">
                <a:solidFill>
                  <a:srgbClr val="FF0000"/>
                </a:solidFill>
              </a:rPr>
              <a:t> 選取</a:t>
            </a:r>
            <a:r>
              <a:rPr lang="en-US" altLang="zh-TW" b="1" dirty="0" smtClean="0">
                <a:solidFill>
                  <a:srgbClr val="FF0000"/>
                </a:solidFill>
              </a:rPr>
              <a:t>Ameba</a:t>
            </a:r>
            <a:endParaRPr lang="zh-TW" altLang="en-US" b="1" dirty="0">
              <a:solidFill>
                <a:srgbClr val="FF0000"/>
              </a:solidFill>
            </a:endParaRPr>
          </a:p>
        </p:txBody>
      </p:sp>
      <p:sp>
        <p:nvSpPr>
          <p:cNvPr id="9" name="文字方塊 8"/>
          <p:cNvSpPr txBox="1"/>
          <p:nvPr/>
        </p:nvSpPr>
        <p:spPr>
          <a:xfrm>
            <a:off x="5908172" y="2153618"/>
            <a:ext cx="3235828" cy="3416320"/>
          </a:xfrm>
          <a:prstGeom prst="rect">
            <a:avLst/>
          </a:prstGeom>
          <a:noFill/>
        </p:spPr>
        <p:txBody>
          <a:bodyPr wrap="square" rtlCol="0">
            <a:spAutoFit/>
          </a:bodyPr>
          <a:lstStyle/>
          <a:p>
            <a:pPr marL="342900" indent="-342900">
              <a:buFont typeface="+mj-lt"/>
              <a:buAutoNum type="arabicPeriod"/>
            </a:pPr>
            <a:r>
              <a:rPr lang="en-US" altLang="zh-TW" b="1" dirty="0" smtClean="0"/>
              <a:t>Arduino IDE </a:t>
            </a:r>
            <a:r>
              <a:rPr lang="zh-TW" altLang="en-US" b="1" dirty="0" smtClean="0"/>
              <a:t>在上傳程式前會先編譯成開發板能解讀的內容</a:t>
            </a:r>
            <a:endParaRPr lang="en-US" altLang="zh-TW" b="1" dirty="0" smtClean="0"/>
          </a:p>
          <a:p>
            <a:pPr marL="342900" indent="-342900">
              <a:buFont typeface="+mj-lt"/>
              <a:buAutoNum type="arabicPeriod"/>
            </a:pPr>
            <a:endParaRPr lang="en-US" altLang="zh-TW" b="1" dirty="0"/>
          </a:p>
          <a:p>
            <a:pPr marL="342900" indent="-342900">
              <a:buFont typeface="+mj-lt"/>
              <a:buAutoNum type="arabicPeriod"/>
            </a:pPr>
            <a:r>
              <a:rPr lang="zh-TW" altLang="en-US" b="1" dirty="0"/>
              <a:t>依照不同</a:t>
            </a:r>
            <a:r>
              <a:rPr lang="zh-TW" altLang="en-US" b="1" dirty="0" smtClean="0"/>
              <a:t>的開發板需要選擇相對應的項目才能正確執行</a:t>
            </a:r>
            <a:endParaRPr lang="en-US" altLang="zh-TW" b="1" dirty="0" smtClean="0"/>
          </a:p>
          <a:p>
            <a:pPr marL="342900" indent="-342900">
              <a:buFont typeface="+mj-lt"/>
              <a:buAutoNum type="arabicPeriod"/>
            </a:pPr>
            <a:endParaRPr lang="en-US" altLang="zh-TW" b="1" dirty="0" smtClean="0"/>
          </a:p>
          <a:p>
            <a:pPr marL="342900" indent="-342900">
              <a:buFont typeface="+mj-lt"/>
              <a:buAutoNum type="arabicPeriod"/>
            </a:pPr>
            <a:r>
              <a:rPr lang="zh-TW" altLang="en-US" b="1" dirty="0" smtClean="0"/>
              <a:t>若發現不明原因無法上傳資料時可先檢查是否切換到相對應的開發板</a:t>
            </a:r>
            <a:endParaRPr lang="en-US" altLang="zh-TW" b="1" dirty="0" smtClean="0"/>
          </a:p>
          <a:p>
            <a:endParaRPr lang="en-US" altLang="zh-TW" b="1" dirty="0"/>
          </a:p>
        </p:txBody>
      </p:sp>
    </p:spTree>
    <p:extLst>
      <p:ext uri="{BB962C8B-B14F-4D97-AF65-F5344CB8AC3E}">
        <p14:creationId xmlns:p14="http://schemas.microsoft.com/office/powerpoint/2010/main" val="23200514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Arduino IDE – </a:t>
            </a:r>
            <a:r>
              <a:rPr lang="zh-TW" altLang="en-US" dirty="0" smtClean="0"/>
              <a:t>選取</a:t>
            </a:r>
            <a:r>
              <a:rPr lang="en-US" altLang="zh-TW" dirty="0" smtClean="0"/>
              <a:t>COM</a:t>
            </a:r>
            <a:r>
              <a:rPr lang="zh-TW" altLang="en-US" dirty="0" smtClean="0"/>
              <a:t> </a:t>
            </a:r>
            <a:r>
              <a:rPr lang="en-US" altLang="zh-TW" dirty="0" smtClean="0"/>
              <a:t>port</a:t>
            </a:r>
            <a:endParaRPr lang="zh-TW" altLang="en-US" dirty="0"/>
          </a:p>
        </p:txBody>
      </p:sp>
      <p:pic>
        <p:nvPicPr>
          <p:cNvPr id="16386" name="Picture 2" descr="C:\Users\Kevin\Desktop\CHT-2\屏科大教學\講義圖檔\1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512" y="1772816"/>
            <a:ext cx="6205539" cy="4720923"/>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8471D12E-1CF2-41D7-B141-DC7AF2A00530}" type="slidenum">
              <a:rPr lang="zh-TW" altLang="en-US" smtClean="0"/>
              <a:t>23</a:t>
            </a:fld>
            <a:endParaRPr lang="zh-TW" altLang="en-US"/>
          </a:p>
        </p:txBody>
      </p:sp>
      <p:sp>
        <p:nvSpPr>
          <p:cNvPr id="6" name="文字方塊 5"/>
          <p:cNvSpPr txBox="1"/>
          <p:nvPr/>
        </p:nvSpPr>
        <p:spPr>
          <a:xfrm>
            <a:off x="6156176" y="1772816"/>
            <a:ext cx="3024336" cy="4524315"/>
          </a:xfrm>
          <a:prstGeom prst="rect">
            <a:avLst/>
          </a:prstGeom>
          <a:noFill/>
        </p:spPr>
        <p:txBody>
          <a:bodyPr wrap="square" rtlCol="0">
            <a:spAutoFit/>
          </a:bodyPr>
          <a:lstStyle/>
          <a:p>
            <a:pPr marL="342900" indent="-342900">
              <a:buFont typeface="+mj-lt"/>
              <a:buAutoNum type="arabicPeriod"/>
            </a:pPr>
            <a:r>
              <a:rPr lang="zh-TW" altLang="en-US" b="1" dirty="0" smtClean="0"/>
              <a:t>將板子連接到電腦後開啟裝置管理員找到</a:t>
            </a:r>
            <a:r>
              <a:rPr lang="en-US" altLang="zh-TW" b="1" dirty="0" smtClean="0"/>
              <a:t>COM</a:t>
            </a:r>
            <a:r>
              <a:rPr lang="zh-TW" altLang="en-US" b="1" dirty="0" smtClean="0"/>
              <a:t> </a:t>
            </a:r>
            <a:r>
              <a:rPr lang="en-US" altLang="zh-TW" b="1" dirty="0" smtClean="0"/>
              <a:t>port (</a:t>
            </a:r>
            <a:r>
              <a:rPr lang="en-US" altLang="zh-TW" b="1" dirty="0" err="1" smtClean="0"/>
              <a:t>mbed</a:t>
            </a:r>
            <a:r>
              <a:rPr lang="en-US" altLang="zh-TW" b="1" dirty="0" smtClean="0"/>
              <a:t> Serial Port COM3)</a:t>
            </a:r>
          </a:p>
          <a:p>
            <a:pPr marL="342900" indent="-342900">
              <a:buFont typeface="+mj-lt"/>
              <a:buAutoNum type="arabicPeriod"/>
            </a:pPr>
            <a:endParaRPr lang="en-US" altLang="zh-TW" b="1" dirty="0"/>
          </a:p>
          <a:p>
            <a:pPr marL="342900" indent="-342900">
              <a:buFont typeface="+mj-lt"/>
              <a:buAutoNum type="arabicPeriod"/>
            </a:pPr>
            <a:r>
              <a:rPr lang="zh-TW" altLang="en-US" b="1" dirty="0"/>
              <a:t>至</a:t>
            </a:r>
            <a:r>
              <a:rPr lang="en-US" altLang="zh-TW" b="1" dirty="0"/>
              <a:t>Arduino </a:t>
            </a:r>
            <a:r>
              <a:rPr lang="en-US" altLang="zh-TW" b="1" dirty="0" smtClean="0"/>
              <a:t>IDE </a:t>
            </a:r>
            <a:r>
              <a:rPr lang="zh-TW" altLang="en-US" b="1" dirty="0" smtClean="0"/>
              <a:t> 工具</a:t>
            </a:r>
            <a:r>
              <a:rPr lang="en-US" altLang="zh-TW" b="1" dirty="0" smtClean="0"/>
              <a:t>&gt;</a:t>
            </a:r>
            <a:r>
              <a:rPr lang="zh-TW" altLang="en-US" b="1" dirty="0" smtClean="0"/>
              <a:t>序列埠選取和裝置管理員一樣的</a:t>
            </a:r>
            <a:r>
              <a:rPr lang="en-US" altLang="zh-TW" b="1" dirty="0" smtClean="0"/>
              <a:t>COM</a:t>
            </a:r>
            <a:r>
              <a:rPr lang="zh-TW" altLang="en-US" b="1" dirty="0" smtClean="0"/>
              <a:t> </a:t>
            </a:r>
            <a:r>
              <a:rPr lang="en-US" altLang="zh-TW" b="1" dirty="0" smtClean="0"/>
              <a:t>port</a:t>
            </a:r>
          </a:p>
          <a:p>
            <a:pPr marL="342900" indent="-342900">
              <a:buFont typeface="+mj-lt"/>
              <a:buAutoNum type="arabicPeriod"/>
            </a:pPr>
            <a:endParaRPr lang="en-US" altLang="zh-TW" b="1" dirty="0"/>
          </a:p>
          <a:p>
            <a:pPr marL="342900" indent="-342900">
              <a:buFont typeface="+mj-lt"/>
              <a:buAutoNum type="arabicPeriod"/>
            </a:pPr>
            <a:r>
              <a:rPr lang="zh-TW" altLang="en-US" b="1" dirty="0" smtClean="0">
                <a:solidFill>
                  <a:srgbClr val="FF0000"/>
                </a:solidFill>
              </a:rPr>
              <a:t>每次</a:t>
            </a:r>
            <a:r>
              <a:rPr lang="zh-TW" altLang="en-US" b="1" dirty="0">
                <a:solidFill>
                  <a:srgbClr val="FF0000"/>
                </a:solidFill>
              </a:rPr>
              <a:t>電腦</a:t>
            </a:r>
            <a:r>
              <a:rPr lang="zh-TW" altLang="en-US" b="1" dirty="0" smtClean="0">
                <a:solidFill>
                  <a:srgbClr val="FF0000"/>
                </a:solidFill>
              </a:rPr>
              <a:t>重</a:t>
            </a:r>
            <a:r>
              <a:rPr lang="zh-TW" altLang="en-US" b="1" dirty="0">
                <a:solidFill>
                  <a:srgbClr val="FF0000"/>
                </a:solidFill>
              </a:rPr>
              <a:t>開機</a:t>
            </a:r>
            <a:r>
              <a:rPr lang="zh-TW" altLang="en-US" b="1" dirty="0"/>
              <a:t>或</a:t>
            </a:r>
            <a:r>
              <a:rPr lang="zh-TW" altLang="en-US" b="1" dirty="0">
                <a:solidFill>
                  <a:srgbClr val="FF0000"/>
                </a:solidFill>
              </a:rPr>
              <a:t>重新拔</a:t>
            </a:r>
            <a:r>
              <a:rPr lang="zh-TW" altLang="en-US" b="1" dirty="0" smtClean="0">
                <a:solidFill>
                  <a:srgbClr val="FF0000"/>
                </a:solidFill>
              </a:rPr>
              <a:t>插與</a:t>
            </a:r>
            <a:r>
              <a:rPr lang="en-US" altLang="zh-TW" b="1" dirty="0" smtClean="0">
                <a:solidFill>
                  <a:srgbClr val="FF0000"/>
                </a:solidFill>
              </a:rPr>
              <a:t>USB</a:t>
            </a:r>
            <a:r>
              <a:rPr lang="zh-TW" altLang="en-US" b="1" dirty="0" smtClean="0">
                <a:solidFill>
                  <a:srgbClr val="FF0000"/>
                </a:solidFill>
              </a:rPr>
              <a:t>端</a:t>
            </a:r>
            <a:r>
              <a:rPr lang="zh-TW" altLang="en-US" b="1" dirty="0" smtClean="0"/>
              <a:t>時都有可能會改變</a:t>
            </a:r>
            <a:r>
              <a:rPr lang="en-US" altLang="zh-TW" b="1" dirty="0" smtClean="0"/>
              <a:t>COM</a:t>
            </a:r>
            <a:r>
              <a:rPr lang="zh-TW" altLang="en-US" b="1" dirty="0" smtClean="0"/>
              <a:t> </a:t>
            </a:r>
            <a:r>
              <a:rPr lang="en-US" altLang="zh-TW" b="1" dirty="0" smtClean="0"/>
              <a:t>port</a:t>
            </a:r>
          </a:p>
          <a:p>
            <a:pPr marL="342900" indent="-342900">
              <a:buFont typeface="+mj-lt"/>
              <a:buAutoNum type="arabicPeriod"/>
            </a:pPr>
            <a:endParaRPr lang="en-US" altLang="zh-TW" b="1" dirty="0"/>
          </a:p>
          <a:p>
            <a:pPr marL="342900" indent="-342900">
              <a:buFont typeface="+mj-lt"/>
              <a:buAutoNum type="arabicPeriod"/>
            </a:pPr>
            <a:r>
              <a:rPr lang="zh-TW" altLang="en-US" b="1" dirty="0" smtClean="0"/>
              <a:t>若發現無法正常上傳資料至開發板時可先檢查</a:t>
            </a:r>
            <a:r>
              <a:rPr lang="en-US" altLang="zh-TW" b="1" dirty="0" smtClean="0"/>
              <a:t>COM</a:t>
            </a:r>
            <a:r>
              <a:rPr lang="zh-TW" altLang="en-US" b="1" dirty="0" smtClean="0"/>
              <a:t> </a:t>
            </a:r>
            <a:r>
              <a:rPr lang="en-US" altLang="zh-TW" b="1" dirty="0" smtClean="0"/>
              <a:t>port</a:t>
            </a:r>
            <a:r>
              <a:rPr lang="zh-TW" altLang="en-US" b="1" dirty="0" smtClean="0"/>
              <a:t>是否正確</a:t>
            </a:r>
            <a:endParaRPr lang="en-US" altLang="zh-TW" b="1" dirty="0"/>
          </a:p>
        </p:txBody>
      </p:sp>
      <p:sp>
        <p:nvSpPr>
          <p:cNvPr id="7" name="矩形 6"/>
          <p:cNvSpPr/>
          <p:nvPr/>
        </p:nvSpPr>
        <p:spPr>
          <a:xfrm>
            <a:off x="220892" y="4261031"/>
            <a:ext cx="1830827" cy="32749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3275856" y="3645024"/>
            <a:ext cx="1830827" cy="32749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322625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Troubleshooting - (WIN10) </a:t>
            </a:r>
            <a:endParaRPr lang="zh-TW" altLang="en-US" dirty="0"/>
          </a:p>
        </p:txBody>
      </p:sp>
      <p:sp>
        <p:nvSpPr>
          <p:cNvPr id="3" name="內容版面配置區 2"/>
          <p:cNvSpPr>
            <a:spLocks noGrp="1"/>
          </p:cNvSpPr>
          <p:nvPr>
            <p:ph idx="1"/>
          </p:nvPr>
        </p:nvSpPr>
        <p:spPr/>
        <p:txBody>
          <a:bodyPr>
            <a:noAutofit/>
          </a:bodyPr>
          <a:lstStyle/>
          <a:p>
            <a:r>
              <a:rPr lang="zh-TW" altLang="en-US" sz="2400" dirty="0"/>
              <a:t>參考自</a:t>
            </a:r>
            <a:r>
              <a:rPr lang="en-US" altLang="zh-TW" sz="2400" dirty="0" smtClean="0"/>
              <a:t>Ameba</a:t>
            </a:r>
            <a:r>
              <a:rPr lang="zh-TW" altLang="en-US" sz="2400" dirty="0" smtClean="0"/>
              <a:t>官方網站</a:t>
            </a:r>
            <a:r>
              <a:rPr lang="en-US" altLang="zh-TW" sz="2400" dirty="0" smtClean="0"/>
              <a:t>FAQ</a:t>
            </a:r>
          </a:p>
          <a:p>
            <a:pPr marL="0" indent="0">
              <a:buNone/>
            </a:pPr>
            <a:r>
              <a:rPr lang="zh-TW" altLang="en-US" sz="1800" b="1" dirty="0" smtClean="0">
                <a:solidFill>
                  <a:schemeClr val="tx2">
                    <a:lumMod val="75000"/>
                  </a:schemeClr>
                </a:solidFill>
              </a:rPr>
              <a:t>       </a:t>
            </a:r>
            <a:r>
              <a:rPr lang="en-US" altLang="zh-TW" sz="1800" b="1" dirty="0" smtClean="0">
                <a:solidFill>
                  <a:schemeClr val="tx2">
                    <a:lumMod val="75000"/>
                  </a:schemeClr>
                </a:solidFill>
              </a:rPr>
              <a:t>https://www.amebaiot.com/ameba-arduino-faq/</a:t>
            </a:r>
          </a:p>
          <a:p>
            <a:r>
              <a:rPr lang="en-US" altLang="zh-TW" sz="2400" dirty="0" smtClean="0"/>
              <a:t>Ameba</a:t>
            </a:r>
            <a:r>
              <a:rPr lang="zh-TW" altLang="en-US" sz="2400" dirty="0" smtClean="0"/>
              <a:t>目前支援</a:t>
            </a:r>
            <a:r>
              <a:rPr lang="en-US" altLang="zh-TW" sz="2400" dirty="0" smtClean="0"/>
              <a:t>Windows XP/7/8/10 32</a:t>
            </a:r>
            <a:r>
              <a:rPr lang="zh-TW" altLang="en-US" sz="2400" dirty="0" smtClean="0"/>
              <a:t>位元</a:t>
            </a:r>
            <a:r>
              <a:rPr lang="en-US" altLang="zh-TW" sz="2400" dirty="0" smtClean="0"/>
              <a:t>/64</a:t>
            </a:r>
            <a:r>
              <a:rPr lang="zh-TW" altLang="en-US" sz="2400" dirty="0" smtClean="0"/>
              <a:t>位元與</a:t>
            </a:r>
            <a:r>
              <a:rPr lang="en-US" altLang="zh-TW" sz="2400" dirty="0" smtClean="0"/>
              <a:t>MAC OS</a:t>
            </a:r>
            <a:r>
              <a:rPr lang="zh-TW" altLang="en-US" sz="2400" dirty="0" smtClean="0"/>
              <a:t>，以及</a:t>
            </a:r>
            <a:r>
              <a:rPr lang="en-US" altLang="zh-TW" sz="2400" dirty="0" smtClean="0"/>
              <a:t>Linux</a:t>
            </a:r>
            <a:r>
              <a:rPr lang="zh-TW" altLang="en-US" sz="2400" dirty="0" smtClean="0"/>
              <a:t>作業系統，在</a:t>
            </a:r>
            <a:r>
              <a:rPr lang="en-US" altLang="zh-TW" sz="2400" dirty="0" smtClean="0"/>
              <a:t>Win10</a:t>
            </a:r>
            <a:r>
              <a:rPr lang="zh-TW" altLang="en-US" sz="2400" dirty="0" smtClean="0"/>
              <a:t>使用</a:t>
            </a:r>
            <a:r>
              <a:rPr lang="en-US" altLang="zh-TW" sz="2400" dirty="0" smtClean="0"/>
              <a:t>Ameba</a:t>
            </a:r>
            <a:r>
              <a:rPr lang="zh-TW" altLang="en-US" sz="2400" dirty="0" smtClean="0"/>
              <a:t>板時會遇到無法上傳的問題。</a:t>
            </a:r>
            <a:endParaRPr lang="en-US" altLang="zh-TW" sz="2400" dirty="0" smtClean="0"/>
          </a:p>
          <a:p>
            <a:endParaRPr lang="zh-TW" altLang="en-US" sz="2400" dirty="0" smtClean="0"/>
          </a:p>
          <a:p>
            <a:r>
              <a:rPr lang="zh-TW" altLang="en-US" sz="2400" dirty="0" smtClean="0"/>
              <a:t>更新</a:t>
            </a:r>
            <a:r>
              <a:rPr lang="en-US" altLang="zh-TW" sz="2400" dirty="0" smtClean="0"/>
              <a:t>DAP firmware:</a:t>
            </a:r>
            <a:r>
              <a:rPr lang="zh-TW" altLang="en-US" sz="2400" dirty="0" smtClean="0"/>
              <a:t>下載。更換</a:t>
            </a:r>
            <a:r>
              <a:rPr lang="en-US" altLang="zh-TW" sz="2400" dirty="0" smtClean="0"/>
              <a:t>DAP firmware</a:t>
            </a:r>
            <a:r>
              <a:rPr lang="zh-TW" altLang="en-US" sz="2400" dirty="0" smtClean="0"/>
              <a:t>的方式請參考如何更換</a:t>
            </a:r>
            <a:r>
              <a:rPr lang="en-US" altLang="zh-TW" sz="2400" dirty="0" smtClean="0"/>
              <a:t>DAP firmware</a:t>
            </a:r>
            <a:r>
              <a:rPr lang="zh-TW" altLang="en-US" sz="2400" dirty="0" smtClean="0"/>
              <a:t>。</a:t>
            </a:r>
            <a:endParaRPr lang="en-US" altLang="zh-TW" sz="2400" dirty="0" smtClean="0"/>
          </a:p>
          <a:p>
            <a:pPr marL="0" indent="0">
              <a:buNone/>
            </a:pPr>
            <a:r>
              <a:rPr lang="en-US" altLang="zh-TW" sz="2400" b="1" dirty="0">
                <a:solidFill>
                  <a:schemeClr val="tx2">
                    <a:lumMod val="75000"/>
                  </a:schemeClr>
                </a:solidFill>
              </a:rPr>
              <a:t> </a:t>
            </a:r>
            <a:r>
              <a:rPr lang="en-US" altLang="zh-TW" sz="2400" b="1" dirty="0" smtClean="0">
                <a:solidFill>
                  <a:schemeClr val="tx2">
                    <a:lumMod val="75000"/>
                  </a:schemeClr>
                </a:solidFill>
              </a:rPr>
              <a:t>    </a:t>
            </a:r>
            <a:r>
              <a:rPr lang="en-US" altLang="zh-TW" sz="1800" b="1" dirty="0" smtClean="0">
                <a:solidFill>
                  <a:schemeClr val="tx2">
                    <a:lumMod val="75000"/>
                  </a:schemeClr>
                </a:solidFill>
              </a:rPr>
              <a:t>https://www.amebaiot.com/change-dap-firmware</a:t>
            </a:r>
          </a:p>
          <a:p>
            <a:r>
              <a:rPr lang="zh-TW" altLang="en-US" sz="2400" dirty="0" smtClean="0"/>
              <a:t>更換</a:t>
            </a:r>
            <a:r>
              <a:rPr lang="en-US" altLang="zh-TW" sz="2400" dirty="0" smtClean="0"/>
              <a:t>DAP</a:t>
            </a:r>
            <a:r>
              <a:rPr lang="zh-TW" altLang="en-US" sz="2400" dirty="0" smtClean="0"/>
              <a:t> </a:t>
            </a:r>
            <a:r>
              <a:rPr lang="en-US" altLang="zh-TW" sz="2400" dirty="0" smtClean="0"/>
              <a:t>firmware</a:t>
            </a:r>
            <a:r>
              <a:rPr lang="zh-TW" altLang="en-US" sz="2400" dirty="0" smtClean="0"/>
              <a:t>的方式：</a:t>
            </a:r>
          </a:p>
          <a:p>
            <a:pPr marL="0" indent="0">
              <a:buNone/>
            </a:pPr>
            <a:r>
              <a:rPr lang="zh-TW" altLang="en-US" sz="2000" b="1" dirty="0" smtClean="0">
                <a:solidFill>
                  <a:schemeClr val="tx2">
                    <a:lumMod val="75000"/>
                  </a:schemeClr>
                </a:solidFill>
              </a:rPr>
              <a:t>      </a:t>
            </a:r>
            <a:r>
              <a:rPr lang="en-US" altLang="zh-TW" sz="1800" b="1" dirty="0" smtClean="0">
                <a:solidFill>
                  <a:schemeClr val="tx2">
                    <a:lumMod val="75000"/>
                  </a:schemeClr>
                </a:solidFill>
              </a:rPr>
              <a:t>https://www.amebaiot.com/change-dap-firmware/</a:t>
            </a:r>
            <a:endParaRPr lang="zh-TW" altLang="en-US" sz="1800" b="1" dirty="0">
              <a:solidFill>
                <a:schemeClr val="tx2">
                  <a:lumMod val="75000"/>
                </a:schemeClr>
              </a:solidFill>
            </a:endParaRPr>
          </a:p>
        </p:txBody>
      </p:sp>
      <p:sp>
        <p:nvSpPr>
          <p:cNvPr id="4" name="投影片編號版面配置區 3"/>
          <p:cNvSpPr>
            <a:spLocks noGrp="1"/>
          </p:cNvSpPr>
          <p:nvPr>
            <p:ph type="sldNum" sz="quarter" idx="12"/>
          </p:nvPr>
        </p:nvSpPr>
        <p:spPr/>
        <p:txBody>
          <a:bodyPr/>
          <a:lstStyle/>
          <a:p>
            <a:fld id="{8471D12E-1CF2-41D7-B141-DC7AF2A00530}" type="slidenum">
              <a:rPr lang="zh-TW" altLang="en-US" smtClean="0"/>
              <a:t>24</a:t>
            </a:fld>
            <a:endParaRPr lang="zh-TW" altLang="en-US"/>
          </a:p>
        </p:txBody>
      </p:sp>
    </p:spTree>
    <p:extLst>
      <p:ext uri="{BB962C8B-B14F-4D97-AF65-F5344CB8AC3E}">
        <p14:creationId xmlns:p14="http://schemas.microsoft.com/office/powerpoint/2010/main" val="3442879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3140968"/>
            <a:ext cx="8229600" cy="1143000"/>
          </a:xfrm>
        </p:spPr>
        <p:txBody>
          <a:bodyPr/>
          <a:lstStyle/>
          <a:p>
            <a:r>
              <a:rPr lang="zh-TW" altLang="en-US" dirty="0" smtClean="0"/>
              <a:t>開發板應用</a:t>
            </a:r>
            <a:r>
              <a:rPr lang="zh-TW" altLang="en-US" dirty="0"/>
              <a:t>教學</a:t>
            </a:r>
          </a:p>
        </p:txBody>
      </p:sp>
      <p:sp>
        <p:nvSpPr>
          <p:cNvPr id="4" name="投影片編號版面配置區 3"/>
          <p:cNvSpPr>
            <a:spLocks noGrp="1"/>
          </p:cNvSpPr>
          <p:nvPr>
            <p:ph type="sldNum" sz="quarter" idx="12"/>
          </p:nvPr>
        </p:nvSpPr>
        <p:spPr/>
        <p:txBody>
          <a:bodyPr/>
          <a:lstStyle/>
          <a:p>
            <a:fld id="{8471D12E-1CF2-41D7-B141-DC7AF2A00530}" type="slidenum">
              <a:rPr lang="zh-TW" altLang="en-US" smtClean="0"/>
              <a:t>25</a:t>
            </a:fld>
            <a:endParaRPr lang="zh-TW" altLang="en-US"/>
          </a:p>
        </p:txBody>
      </p:sp>
    </p:spTree>
    <p:extLst>
      <p:ext uri="{BB962C8B-B14F-4D97-AF65-F5344CB8AC3E}">
        <p14:creationId xmlns:p14="http://schemas.microsoft.com/office/powerpoint/2010/main" val="20854848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16632"/>
            <a:ext cx="8229600" cy="1143000"/>
          </a:xfrm>
        </p:spPr>
        <p:txBody>
          <a:bodyPr>
            <a:normAutofit/>
          </a:bodyPr>
          <a:lstStyle/>
          <a:p>
            <a:r>
              <a:rPr lang="zh-TW" altLang="en-US" sz="3200" dirty="0"/>
              <a:t>使用</a:t>
            </a:r>
            <a:r>
              <a:rPr lang="zh-TW" altLang="en-US" sz="3200" dirty="0" smtClean="0"/>
              <a:t>範例程式測試開發板</a:t>
            </a:r>
            <a:endParaRPr lang="zh-TW" altLang="en-US" sz="3200" dirty="0"/>
          </a:p>
        </p:txBody>
      </p:sp>
      <p:sp>
        <p:nvSpPr>
          <p:cNvPr id="4" name="投影片編號版面配置區 3"/>
          <p:cNvSpPr>
            <a:spLocks noGrp="1"/>
          </p:cNvSpPr>
          <p:nvPr>
            <p:ph type="sldNum" sz="quarter" idx="12"/>
          </p:nvPr>
        </p:nvSpPr>
        <p:spPr/>
        <p:txBody>
          <a:bodyPr/>
          <a:lstStyle/>
          <a:p>
            <a:fld id="{8471D12E-1CF2-41D7-B141-DC7AF2A00530}" type="slidenum">
              <a:rPr lang="zh-TW" altLang="en-US" smtClean="0"/>
              <a:t>26</a:t>
            </a:fld>
            <a:endParaRPr lang="zh-TW" altLang="en-US"/>
          </a:p>
        </p:txBody>
      </p:sp>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158" t="14868" r="21417" b="6586"/>
          <a:stretch/>
        </p:blipFill>
        <p:spPr bwMode="auto">
          <a:xfrm>
            <a:off x="107504" y="1112220"/>
            <a:ext cx="3332581" cy="3468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6996" t="18310" r="22026" b="6560"/>
          <a:stretch/>
        </p:blipFill>
        <p:spPr bwMode="auto">
          <a:xfrm>
            <a:off x="3667259" y="1556792"/>
            <a:ext cx="5423719" cy="4494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向右箭號 5"/>
          <p:cNvSpPr/>
          <p:nvPr/>
        </p:nvSpPr>
        <p:spPr>
          <a:xfrm>
            <a:off x="3091195" y="5108511"/>
            <a:ext cx="1152128" cy="72008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a:p>
        </p:txBody>
      </p:sp>
      <p:sp>
        <p:nvSpPr>
          <p:cNvPr id="7" name="文字方塊 6"/>
          <p:cNvSpPr txBox="1"/>
          <p:nvPr/>
        </p:nvSpPr>
        <p:spPr>
          <a:xfrm>
            <a:off x="0" y="4938189"/>
            <a:ext cx="3031599" cy="923330"/>
          </a:xfrm>
          <a:prstGeom prst="rect">
            <a:avLst/>
          </a:prstGeom>
          <a:noFill/>
        </p:spPr>
        <p:txBody>
          <a:bodyPr wrap="none" rtlCol="0">
            <a:spAutoFit/>
          </a:bodyPr>
          <a:lstStyle/>
          <a:p>
            <a:pPr marL="342900" indent="-342900">
              <a:buAutoNum type="arabicPeriod"/>
            </a:pPr>
            <a:r>
              <a:rPr lang="zh-TW" altLang="en-US" dirty="0" smtClean="0">
                <a:latin typeface="微軟正黑體" panose="020B0604030504040204" pitchFamily="34" charset="-120"/>
                <a:ea typeface="微軟正黑體" panose="020B0604030504040204" pitchFamily="34" charset="-120"/>
              </a:rPr>
              <a:t>檔案</a:t>
            </a:r>
            <a:r>
              <a:rPr lang="en-US" altLang="zh-TW" dirty="0" smtClean="0">
                <a:latin typeface="微軟正黑體" panose="020B0604030504040204" pitchFamily="34" charset="-120"/>
                <a:ea typeface="微軟正黑體" panose="020B0604030504040204" pitchFamily="34" charset="-120"/>
              </a:rPr>
              <a:t>&gt;</a:t>
            </a:r>
            <a:r>
              <a:rPr lang="zh-TW" altLang="en-US" dirty="0" smtClean="0">
                <a:latin typeface="微軟正黑體" panose="020B0604030504040204" pitchFamily="34" charset="-120"/>
                <a:ea typeface="微軟正黑體" panose="020B0604030504040204" pitchFamily="34" charset="-120"/>
              </a:rPr>
              <a:t>範例</a:t>
            </a:r>
            <a:r>
              <a:rPr lang="en-US" altLang="zh-TW" dirty="0" smtClean="0">
                <a:latin typeface="微軟正黑體" panose="020B0604030504040204" pitchFamily="34" charset="-120"/>
                <a:ea typeface="微軟正黑體" panose="020B0604030504040204" pitchFamily="34" charset="-120"/>
              </a:rPr>
              <a:t>&gt; ASCII table</a:t>
            </a:r>
          </a:p>
          <a:p>
            <a:pPr marL="342900" indent="-342900">
              <a:buAutoNum type="arabicPeriod"/>
            </a:pPr>
            <a:r>
              <a:rPr lang="zh-TW" altLang="en-US" dirty="0">
                <a:latin typeface="微軟正黑體" panose="020B0604030504040204" pitchFamily="34" charset="-120"/>
                <a:ea typeface="微軟正黑體" panose="020B0604030504040204" pitchFamily="34" charset="-120"/>
              </a:rPr>
              <a:t>得到</a:t>
            </a:r>
            <a:r>
              <a:rPr lang="zh-TW" altLang="en-US" dirty="0" smtClean="0">
                <a:latin typeface="微軟正黑體" panose="020B0604030504040204" pitchFamily="34" charset="-120"/>
                <a:ea typeface="微軟正黑體" panose="020B0604030504040204" pitchFamily="34" charset="-120"/>
              </a:rPr>
              <a:t>一個範例程式</a:t>
            </a:r>
            <a:endParaRPr lang="en-US" altLang="zh-TW" dirty="0" smtClean="0">
              <a:latin typeface="微軟正黑體" panose="020B0604030504040204" pitchFamily="34" charset="-120"/>
              <a:ea typeface="微軟正黑體" panose="020B0604030504040204" pitchFamily="34" charset="-120"/>
            </a:endParaRPr>
          </a:p>
          <a:p>
            <a:pPr marL="342900" indent="-342900">
              <a:buAutoNum type="arabicPeriod"/>
            </a:pPr>
            <a:r>
              <a:rPr lang="zh-TW" altLang="en-US" dirty="0">
                <a:latin typeface="微軟正黑體" panose="020B0604030504040204" pitchFamily="34" charset="-120"/>
                <a:ea typeface="微軟正黑體" panose="020B0604030504040204" pitchFamily="34" charset="-120"/>
              </a:rPr>
              <a:t>上</a:t>
            </a:r>
            <a:r>
              <a:rPr lang="zh-TW" altLang="en-US" dirty="0" smtClean="0">
                <a:latin typeface="微軟正黑體" panose="020B0604030504040204" pitchFamily="34" charset="-120"/>
                <a:ea typeface="微軟正黑體" panose="020B0604030504040204" pitchFamily="34" charset="-120"/>
              </a:rPr>
              <a:t>傳至開發板</a:t>
            </a:r>
            <a:endParaRPr lang="en-US" altLang="zh-TW" dirty="0" smtClean="0">
              <a:latin typeface="微軟正黑體" panose="020B0604030504040204" pitchFamily="34" charset="-120"/>
              <a:ea typeface="微軟正黑體" panose="020B0604030504040204" pitchFamily="34" charset="-120"/>
            </a:endParaRPr>
          </a:p>
        </p:txBody>
      </p:sp>
      <p:sp>
        <p:nvSpPr>
          <p:cNvPr id="10" name="矩形 9"/>
          <p:cNvSpPr/>
          <p:nvPr/>
        </p:nvSpPr>
        <p:spPr>
          <a:xfrm>
            <a:off x="2412496" y="2204864"/>
            <a:ext cx="1027589" cy="16374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348296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p:txBody>
          <a:bodyPr>
            <a:normAutofit/>
          </a:bodyPr>
          <a:lstStyle/>
          <a:p>
            <a:r>
              <a:rPr lang="zh-TW" altLang="en-US" sz="3200" dirty="0" smtClean="0"/>
              <a:t>使用範例程式測試開發板</a:t>
            </a:r>
            <a:endParaRPr lang="zh-TW" altLang="en-US" sz="3200" dirty="0"/>
          </a:p>
        </p:txBody>
      </p:sp>
      <p:sp>
        <p:nvSpPr>
          <p:cNvPr id="4" name="投影片編號版面配置區 3"/>
          <p:cNvSpPr>
            <a:spLocks noGrp="1"/>
          </p:cNvSpPr>
          <p:nvPr>
            <p:ph type="sldNum" sz="quarter" idx="12"/>
          </p:nvPr>
        </p:nvSpPr>
        <p:spPr/>
        <p:txBody>
          <a:bodyPr/>
          <a:lstStyle/>
          <a:p>
            <a:fld id="{8471D12E-1CF2-41D7-B141-DC7AF2A00530}" type="slidenum">
              <a:rPr lang="zh-TW" altLang="en-US" smtClean="0"/>
              <a:t>27</a:t>
            </a:fld>
            <a:endParaRPr lang="zh-TW" altLang="en-US"/>
          </a:p>
        </p:txBody>
      </p:sp>
      <p:pic>
        <p:nvPicPr>
          <p:cNvPr id="204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272" t="75933" r="21854" b="6161"/>
          <a:stretch/>
        </p:blipFill>
        <p:spPr bwMode="auto">
          <a:xfrm>
            <a:off x="899592" y="1556792"/>
            <a:ext cx="6619413" cy="1309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9581" t="69436" r="19928" b="13047"/>
          <a:stretch/>
        </p:blipFill>
        <p:spPr bwMode="auto">
          <a:xfrm>
            <a:off x="899592" y="3371712"/>
            <a:ext cx="6569627" cy="1281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9217" t="69472" r="19157" b="12582"/>
          <a:stretch/>
        </p:blipFill>
        <p:spPr bwMode="auto">
          <a:xfrm>
            <a:off x="827584" y="5085184"/>
            <a:ext cx="6717163" cy="1312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向下箭號 5"/>
          <p:cNvSpPr/>
          <p:nvPr/>
        </p:nvSpPr>
        <p:spPr>
          <a:xfrm>
            <a:off x="3851920" y="2996952"/>
            <a:ext cx="332485" cy="374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向下箭號 9"/>
          <p:cNvSpPr/>
          <p:nvPr/>
        </p:nvSpPr>
        <p:spPr>
          <a:xfrm>
            <a:off x="3851919" y="4709955"/>
            <a:ext cx="332485" cy="374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827584" y="5085185"/>
            <a:ext cx="1656184" cy="864096"/>
          </a:xfrm>
          <a:prstGeom prst="rect">
            <a:avLst/>
          </a:prstGeom>
          <a:solidFill>
            <a:schemeClr val="bg1">
              <a:lumMod val="95000"/>
              <a:alpha val="2902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2843808" y="5508521"/>
            <a:ext cx="4104456" cy="584775"/>
          </a:xfrm>
          <a:prstGeom prst="rect">
            <a:avLst/>
          </a:prstGeom>
          <a:noFill/>
        </p:spPr>
        <p:txBody>
          <a:bodyPr wrap="square" rtlCol="0">
            <a:spAutoFit/>
          </a:bodyPr>
          <a:lstStyle/>
          <a:p>
            <a:r>
              <a:rPr lang="en-US" altLang="zh-TW" sz="1600" b="1" dirty="0" smtClean="0">
                <a:solidFill>
                  <a:schemeClr val="bg1"/>
                </a:solidFill>
              </a:rPr>
              <a:t>“</a:t>
            </a:r>
            <a:r>
              <a:rPr lang="zh-TW" altLang="en-US" sz="1600" b="1" dirty="0" smtClean="0">
                <a:solidFill>
                  <a:schemeClr val="bg1"/>
                </a:solidFill>
              </a:rPr>
              <a:t>基本上</a:t>
            </a:r>
            <a:r>
              <a:rPr lang="en-US" altLang="zh-TW" sz="1600" b="1" dirty="0" smtClean="0">
                <a:solidFill>
                  <a:schemeClr val="bg1"/>
                </a:solidFill>
              </a:rPr>
              <a:t>”</a:t>
            </a:r>
            <a:r>
              <a:rPr lang="zh-TW" altLang="en-US" sz="1600" b="1" dirty="0" smtClean="0">
                <a:solidFill>
                  <a:schemeClr val="bg1"/>
                </a:solidFill>
              </a:rPr>
              <a:t>看到</a:t>
            </a:r>
            <a:r>
              <a:rPr lang="en-US" altLang="zh-TW" sz="1600" b="1" dirty="0" smtClean="0">
                <a:solidFill>
                  <a:schemeClr val="bg1"/>
                </a:solidFill>
              </a:rPr>
              <a:t>upload finish </a:t>
            </a:r>
            <a:r>
              <a:rPr lang="zh-TW" altLang="en-US" sz="1600" b="1" dirty="0" smtClean="0">
                <a:solidFill>
                  <a:schemeClr val="bg1"/>
                </a:solidFill>
              </a:rPr>
              <a:t>就代表程式碼成功上傳至開發板</a:t>
            </a:r>
            <a:endParaRPr lang="zh-TW" altLang="en-US" sz="1600" b="1" dirty="0">
              <a:solidFill>
                <a:schemeClr val="bg1"/>
              </a:solidFill>
            </a:endParaRPr>
          </a:p>
        </p:txBody>
      </p:sp>
    </p:spTree>
    <p:extLst>
      <p:ext uri="{BB962C8B-B14F-4D97-AF65-F5344CB8AC3E}">
        <p14:creationId xmlns:p14="http://schemas.microsoft.com/office/powerpoint/2010/main" val="22977819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檢視</a:t>
            </a:r>
            <a:r>
              <a:rPr lang="zh-TW" altLang="en-US" dirty="0"/>
              <a:t>序列埠</a:t>
            </a:r>
            <a:r>
              <a:rPr lang="zh-TW" altLang="en-US" dirty="0" smtClean="0"/>
              <a:t>視窗</a:t>
            </a:r>
            <a:endParaRPr lang="zh-TW" altLang="en-US" dirty="0"/>
          </a:p>
        </p:txBody>
      </p:sp>
      <p:sp>
        <p:nvSpPr>
          <p:cNvPr id="4" name="投影片編號版面配置區 3"/>
          <p:cNvSpPr>
            <a:spLocks noGrp="1"/>
          </p:cNvSpPr>
          <p:nvPr>
            <p:ph type="sldNum" sz="quarter" idx="12"/>
          </p:nvPr>
        </p:nvSpPr>
        <p:spPr/>
        <p:txBody>
          <a:bodyPr/>
          <a:lstStyle/>
          <a:p>
            <a:fld id="{8471D12E-1CF2-41D7-B141-DC7AF2A00530}" type="slidenum">
              <a:rPr lang="zh-TW" altLang="en-US" smtClean="0"/>
              <a:t>28</a:t>
            </a:fld>
            <a:endParaRPr lang="zh-TW" altLang="en-US"/>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6996" t="18310" r="22026" b="6560"/>
          <a:stretch/>
        </p:blipFill>
        <p:spPr bwMode="auto">
          <a:xfrm>
            <a:off x="251520" y="1383205"/>
            <a:ext cx="3772548" cy="3125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4031" t="24951" r="21481" b="21150"/>
          <a:stretch/>
        </p:blipFill>
        <p:spPr bwMode="auto">
          <a:xfrm>
            <a:off x="2483768" y="2644438"/>
            <a:ext cx="5788296" cy="3942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3707905" y="1628800"/>
            <a:ext cx="316164" cy="2880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3345304" y="1556792"/>
            <a:ext cx="362600" cy="369332"/>
          </a:xfrm>
          <a:prstGeom prst="rect">
            <a:avLst/>
          </a:prstGeom>
          <a:noFill/>
        </p:spPr>
        <p:txBody>
          <a:bodyPr wrap="none" rtlCol="0">
            <a:spAutoFit/>
          </a:bodyPr>
          <a:lstStyle/>
          <a:p>
            <a:r>
              <a:rPr lang="en-US" altLang="zh-TW" b="1" dirty="0" smtClean="0">
                <a:solidFill>
                  <a:srgbClr val="FF0000"/>
                </a:solidFill>
              </a:rPr>
              <a:t>1.</a:t>
            </a:r>
            <a:endParaRPr lang="zh-TW" altLang="en-US" b="1" dirty="0">
              <a:solidFill>
                <a:srgbClr val="FF0000"/>
              </a:solidFill>
            </a:endParaRPr>
          </a:p>
        </p:txBody>
      </p:sp>
      <p:sp>
        <p:nvSpPr>
          <p:cNvPr id="10" name="文字方塊 9"/>
          <p:cNvSpPr txBox="1"/>
          <p:nvPr/>
        </p:nvSpPr>
        <p:spPr>
          <a:xfrm>
            <a:off x="4382972" y="2071569"/>
            <a:ext cx="362600" cy="369332"/>
          </a:xfrm>
          <a:prstGeom prst="rect">
            <a:avLst/>
          </a:prstGeom>
          <a:noFill/>
        </p:spPr>
        <p:txBody>
          <a:bodyPr wrap="none" rtlCol="0">
            <a:spAutoFit/>
          </a:bodyPr>
          <a:lstStyle/>
          <a:p>
            <a:r>
              <a:rPr lang="en-US" altLang="zh-TW" b="1" dirty="0" smtClean="0">
                <a:solidFill>
                  <a:srgbClr val="FF0000"/>
                </a:solidFill>
              </a:rPr>
              <a:t>2.</a:t>
            </a:r>
            <a:endParaRPr lang="zh-TW" altLang="en-US" b="1" dirty="0">
              <a:solidFill>
                <a:srgbClr val="FF0000"/>
              </a:solidFill>
            </a:endParaRPr>
          </a:p>
        </p:txBody>
      </p:sp>
      <p:sp>
        <p:nvSpPr>
          <p:cNvPr id="7" name="右彎箭號 6"/>
          <p:cNvSpPr/>
          <p:nvPr/>
        </p:nvSpPr>
        <p:spPr>
          <a:xfrm rot="5400000">
            <a:off x="4357742" y="1881711"/>
            <a:ext cx="648072" cy="71831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文字方塊 12"/>
          <p:cNvSpPr txBox="1"/>
          <p:nvPr/>
        </p:nvSpPr>
        <p:spPr>
          <a:xfrm>
            <a:off x="5373589" y="1444134"/>
            <a:ext cx="3770411" cy="923330"/>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smtClean="0">
                <a:solidFill>
                  <a:schemeClr val="tx2"/>
                </a:solidFill>
                <a:latin typeface="微軟正黑體" panose="020B0604030504040204" pitchFamily="34" charset="-120"/>
                <a:ea typeface="微軟正黑體" panose="020B0604030504040204" pitchFamily="34" charset="-120"/>
              </a:rPr>
              <a:t>上傳成功後按一下</a:t>
            </a:r>
            <a:r>
              <a:rPr lang="en-US" altLang="zh-TW" b="1" dirty="0" smtClean="0">
                <a:solidFill>
                  <a:schemeClr val="tx2"/>
                </a:solidFill>
                <a:latin typeface="微軟正黑體" panose="020B0604030504040204" pitchFamily="34" charset="-120"/>
                <a:ea typeface="微軟正黑體" panose="020B0604030504040204" pitchFamily="34" charset="-120"/>
              </a:rPr>
              <a:t>Reset</a:t>
            </a:r>
            <a:r>
              <a:rPr lang="zh-TW" altLang="en-US" b="1" dirty="0" smtClean="0">
                <a:solidFill>
                  <a:schemeClr val="tx2"/>
                </a:solidFill>
                <a:latin typeface="微軟正黑體" panose="020B0604030504040204" pitchFamily="34" charset="-120"/>
                <a:ea typeface="微軟正黑體" panose="020B0604030504040204" pitchFamily="34" charset="-120"/>
              </a:rPr>
              <a:t>重啟</a:t>
            </a:r>
            <a:endParaRPr lang="en-US" altLang="zh-TW" b="1" dirty="0" smtClean="0">
              <a:solidFill>
                <a:schemeClr val="tx2"/>
              </a:solidFill>
              <a:latin typeface="微軟正黑體" panose="020B0604030504040204" pitchFamily="34" charset="-120"/>
              <a:ea typeface="微軟正黑體" panose="020B0604030504040204" pitchFamily="34" charset="-120"/>
            </a:endParaRPr>
          </a:p>
          <a:p>
            <a:r>
              <a:rPr lang="zh-TW" altLang="en-US" b="1" dirty="0" smtClean="0">
                <a:solidFill>
                  <a:schemeClr val="tx2"/>
                </a:solidFill>
                <a:latin typeface="微軟正黑體" panose="020B0604030504040204" pitchFamily="34" charset="-120"/>
                <a:ea typeface="微軟正黑體" panose="020B0604030504040204" pitchFamily="34" charset="-120"/>
              </a:rPr>
              <a:t>     即會執行程式，打開序列埠視窗    </a:t>
            </a:r>
            <a:endParaRPr lang="en-US" altLang="zh-TW" b="1" dirty="0" smtClean="0">
              <a:solidFill>
                <a:schemeClr val="tx2"/>
              </a:solidFill>
              <a:latin typeface="微軟正黑體" panose="020B0604030504040204" pitchFamily="34" charset="-120"/>
              <a:ea typeface="微軟正黑體" panose="020B0604030504040204" pitchFamily="34" charset="-120"/>
            </a:endParaRPr>
          </a:p>
          <a:p>
            <a:r>
              <a:rPr lang="zh-TW" altLang="en-US" b="1" dirty="0">
                <a:solidFill>
                  <a:schemeClr val="tx2"/>
                </a:solidFill>
                <a:latin typeface="微軟正黑體" panose="020B0604030504040204" pitchFamily="34" charset="-120"/>
                <a:ea typeface="微軟正黑體" panose="020B0604030504040204" pitchFamily="34" charset="-120"/>
              </a:rPr>
              <a:t> </a:t>
            </a:r>
            <a:r>
              <a:rPr lang="zh-TW" altLang="en-US" b="1" dirty="0" smtClean="0">
                <a:solidFill>
                  <a:schemeClr val="tx2"/>
                </a:solidFill>
                <a:latin typeface="微軟正黑體" panose="020B0604030504040204" pitchFamily="34" charset="-120"/>
                <a:ea typeface="微軟正黑體" panose="020B0604030504040204" pitchFamily="34" charset="-120"/>
              </a:rPr>
              <a:t>    可檢視輸出。</a:t>
            </a:r>
            <a:endParaRPr lang="zh-TW" altLang="en-US" b="1" dirty="0">
              <a:solidFill>
                <a:schemeClr val="tx2"/>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531148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序列</a:t>
            </a:r>
            <a:r>
              <a:rPr lang="zh-TW" altLang="en-US" dirty="0" smtClean="0"/>
              <a:t>埠</a:t>
            </a:r>
            <a:r>
              <a:rPr lang="en-US" altLang="zh-TW" dirty="0" smtClean="0"/>
              <a:t>(Serial) Baud Rate</a:t>
            </a:r>
            <a:endParaRPr lang="zh-TW" altLang="en-US" dirty="0"/>
          </a:p>
        </p:txBody>
      </p:sp>
      <p:sp>
        <p:nvSpPr>
          <p:cNvPr id="4" name="投影片編號版面配置區 3"/>
          <p:cNvSpPr>
            <a:spLocks noGrp="1"/>
          </p:cNvSpPr>
          <p:nvPr>
            <p:ph type="sldNum" sz="quarter" idx="12"/>
          </p:nvPr>
        </p:nvSpPr>
        <p:spPr/>
        <p:txBody>
          <a:bodyPr/>
          <a:lstStyle/>
          <a:p>
            <a:fld id="{8471D12E-1CF2-41D7-B141-DC7AF2A00530}" type="slidenum">
              <a:rPr lang="zh-TW" altLang="en-US" smtClean="0"/>
              <a:t>29</a:t>
            </a:fld>
            <a:endParaRPr lang="zh-TW" altLang="en-US"/>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4031" t="24951" r="21481" b="21150"/>
          <a:stretch/>
        </p:blipFill>
        <p:spPr bwMode="auto">
          <a:xfrm>
            <a:off x="153197" y="3559454"/>
            <a:ext cx="4036996" cy="2749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0177" t="49930" r="23106" b="29924"/>
          <a:stretch/>
        </p:blipFill>
        <p:spPr bwMode="auto">
          <a:xfrm>
            <a:off x="346455" y="2200787"/>
            <a:ext cx="3937513" cy="1214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035" t="5507" r="43300" b="22573"/>
          <a:stretch/>
        </p:blipFill>
        <p:spPr bwMode="auto">
          <a:xfrm>
            <a:off x="4273558" y="2463495"/>
            <a:ext cx="4870442" cy="3811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462837" y="2541851"/>
            <a:ext cx="1708858" cy="2880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2843808" y="5987286"/>
            <a:ext cx="720080" cy="2880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7164288" y="3645024"/>
            <a:ext cx="1800200" cy="3600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305037" y="1412776"/>
            <a:ext cx="7088992" cy="646331"/>
          </a:xfrm>
          <a:prstGeom prst="rect">
            <a:avLst/>
          </a:prstGeom>
          <a:noFill/>
        </p:spPr>
        <p:txBody>
          <a:bodyPr wrap="none" rtlCol="0">
            <a:spAutoFit/>
          </a:bodyPr>
          <a:lstStyle/>
          <a:p>
            <a:pPr marL="342900" indent="-34290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程式</a:t>
            </a:r>
            <a:r>
              <a:rPr lang="zh-TW" altLang="en-US" dirty="0" smtClean="0">
                <a:latin typeface="微軟正黑體" panose="020B0604030504040204" pitchFamily="34" charset="-120"/>
                <a:ea typeface="微軟正黑體" panose="020B0604030504040204" pitchFamily="34" charset="-120"/>
              </a:rPr>
              <a:t>中若</a:t>
            </a:r>
            <a:r>
              <a:rPr lang="zh-TW" altLang="en-US" dirty="0">
                <a:latin typeface="微軟正黑體" panose="020B0604030504040204" pitchFamily="34" charset="-120"/>
                <a:ea typeface="微軟正黑體" panose="020B0604030504040204" pitchFamily="34" charset="-120"/>
              </a:rPr>
              <a:t>無特別</a:t>
            </a:r>
            <a:r>
              <a:rPr lang="zh-TW" altLang="en-US" dirty="0" smtClean="0">
                <a:latin typeface="微軟正黑體" panose="020B0604030504040204" pitchFamily="34" charset="-120"/>
                <a:ea typeface="微軟正黑體" panose="020B0604030504040204" pitchFamily="34" charset="-120"/>
              </a:rPr>
              <a:t>宣告，</a:t>
            </a:r>
            <a:r>
              <a:rPr lang="en-US" altLang="zh-TW" dirty="0" smtClean="0"/>
              <a:t>Baud Rate</a:t>
            </a:r>
            <a:r>
              <a:rPr lang="zh-TW" altLang="en-US" dirty="0" smtClean="0"/>
              <a:t>為</a:t>
            </a:r>
            <a:r>
              <a:rPr lang="en-US" altLang="zh-TW" dirty="0" smtClean="0"/>
              <a:t>9600</a:t>
            </a:r>
            <a:r>
              <a:rPr lang="zh-TW" altLang="en-US" dirty="0" smtClean="0"/>
              <a:t>，若發現</a:t>
            </a:r>
            <a:r>
              <a:rPr lang="en-US" altLang="zh-TW" dirty="0" smtClean="0"/>
              <a:t>Serial</a:t>
            </a:r>
            <a:r>
              <a:rPr lang="zh-TW" altLang="en-US" dirty="0" smtClean="0"/>
              <a:t>視窗沒畫面</a:t>
            </a:r>
            <a:endParaRPr lang="en-US" altLang="zh-TW" dirty="0" smtClean="0"/>
          </a:p>
          <a:p>
            <a:r>
              <a:rPr lang="zh-TW" altLang="en-US" dirty="0" smtClean="0"/>
              <a:t>       可</a:t>
            </a:r>
            <a:r>
              <a:rPr lang="zh-TW" altLang="en-US" dirty="0"/>
              <a:t>檢查</a:t>
            </a:r>
            <a:r>
              <a:rPr lang="zh-TW" altLang="en-US" dirty="0" smtClean="0"/>
              <a:t>三</a:t>
            </a:r>
            <a:r>
              <a:rPr lang="zh-TW" altLang="en-US" dirty="0"/>
              <a:t>處</a:t>
            </a:r>
            <a:r>
              <a:rPr lang="zh-TW" altLang="en-US" dirty="0" smtClean="0"/>
              <a:t>的</a:t>
            </a:r>
            <a:r>
              <a:rPr lang="en-US" altLang="zh-TW" dirty="0" smtClean="0"/>
              <a:t>Baud Rate</a:t>
            </a:r>
            <a:r>
              <a:rPr lang="zh-TW" altLang="en-US" dirty="0" smtClean="0"/>
              <a:t>是否一致。</a:t>
            </a:r>
            <a:endParaRPr lang="en-US" altLang="zh-TW" dirty="0" smtClean="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052766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2996952"/>
            <a:ext cx="8229600" cy="1143000"/>
          </a:xfrm>
        </p:spPr>
        <p:txBody>
          <a:bodyPr>
            <a:normAutofit/>
          </a:bodyPr>
          <a:lstStyle/>
          <a:p>
            <a:r>
              <a:rPr lang="en-US" altLang="zh-TW" dirty="0" smtClean="0"/>
              <a:t>Ameba &amp; Arduino</a:t>
            </a:r>
            <a:r>
              <a:rPr lang="zh-TW" altLang="en-US" dirty="0" smtClean="0"/>
              <a:t>開發板介紹</a:t>
            </a:r>
            <a:endParaRPr lang="zh-TW" altLang="en-US" dirty="0"/>
          </a:p>
        </p:txBody>
      </p:sp>
      <p:sp>
        <p:nvSpPr>
          <p:cNvPr id="4" name="投影片編號版面配置區 3"/>
          <p:cNvSpPr>
            <a:spLocks noGrp="1"/>
          </p:cNvSpPr>
          <p:nvPr>
            <p:ph type="sldNum" sz="quarter" idx="12"/>
          </p:nvPr>
        </p:nvSpPr>
        <p:spPr/>
        <p:txBody>
          <a:bodyPr/>
          <a:lstStyle/>
          <a:p>
            <a:fld id="{8471D12E-1CF2-41D7-B141-DC7AF2A00530}" type="slidenum">
              <a:rPr lang="zh-TW" altLang="en-US" smtClean="0"/>
              <a:t>3</a:t>
            </a:fld>
            <a:endParaRPr lang="zh-TW" altLang="en-US"/>
          </a:p>
        </p:txBody>
      </p:sp>
    </p:spTree>
    <p:extLst>
      <p:ext uri="{BB962C8B-B14F-4D97-AF65-F5344CB8AC3E}">
        <p14:creationId xmlns:p14="http://schemas.microsoft.com/office/powerpoint/2010/main" val="32889290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將</a:t>
            </a:r>
            <a:r>
              <a:rPr lang="zh-TW" altLang="en-US" dirty="0"/>
              <a:t>範例匯入</a:t>
            </a:r>
            <a:r>
              <a:rPr lang="en-US" altLang="zh-TW" dirty="0"/>
              <a:t>Arduino IDE</a:t>
            </a:r>
            <a:endParaRPr lang="zh-TW" altLang="en-US" dirty="0"/>
          </a:p>
        </p:txBody>
      </p:sp>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9632" y="1340768"/>
            <a:ext cx="6157552" cy="5299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投影片編號版面配置區 3"/>
          <p:cNvSpPr>
            <a:spLocks noGrp="1"/>
          </p:cNvSpPr>
          <p:nvPr>
            <p:ph type="sldNum" sz="quarter" idx="12"/>
          </p:nvPr>
        </p:nvSpPr>
        <p:spPr/>
        <p:txBody>
          <a:bodyPr/>
          <a:lstStyle/>
          <a:p>
            <a:fld id="{8471D12E-1CF2-41D7-B141-DC7AF2A00530}" type="slidenum">
              <a:rPr lang="zh-TW" altLang="en-US" smtClean="0"/>
              <a:t>30</a:t>
            </a:fld>
            <a:endParaRPr lang="zh-TW" altLang="en-US"/>
          </a:p>
        </p:txBody>
      </p:sp>
      <p:sp>
        <p:nvSpPr>
          <p:cNvPr id="6" name="矩形 5"/>
          <p:cNvSpPr/>
          <p:nvPr/>
        </p:nvSpPr>
        <p:spPr>
          <a:xfrm>
            <a:off x="1187624" y="1988840"/>
            <a:ext cx="6336704" cy="2880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4716016" y="2852936"/>
            <a:ext cx="3406702" cy="1200329"/>
          </a:xfrm>
          <a:prstGeom prst="rect">
            <a:avLst/>
          </a:prstGeom>
          <a:noFill/>
        </p:spPr>
        <p:txBody>
          <a:bodyPr wrap="none" rtlCol="0">
            <a:spAutoFit/>
          </a:bodyPr>
          <a:lstStyle/>
          <a:p>
            <a:r>
              <a:rPr lang="en-US" altLang="zh-TW" b="1" dirty="0" smtClean="0">
                <a:solidFill>
                  <a:srgbClr val="FF0000"/>
                </a:solidFill>
              </a:rPr>
              <a:t>1.</a:t>
            </a:r>
            <a:r>
              <a:rPr lang="zh-TW" altLang="en-US" b="1" dirty="0" smtClean="0">
                <a:solidFill>
                  <a:srgbClr val="FF0000"/>
                </a:solidFill>
              </a:rPr>
              <a:t>進入草稿碼資料夾</a:t>
            </a:r>
            <a:endParaRPr lang="en-US" altLang="zh-TW" b="1" dirty="0" smtClean="0">
              <a:solidFill>
                <a:srgbClr val="FF0000"/>
              </a:solidFill>
            </a:endParaRPr>
          </a:p>
          <a:p>
            <a:r>
              <a:rPr lang="en-US" altLang="zh-TW" b="1" dirty="0" smtClean="0">
                <a:solidFill>
                  <a:srgbClr val="FF0000"/>
                </a:solidFill>
              </a:rPr>
              <a:t>2.</a:t>
            </a:r>
            <a:r>
              <a:rPr lang="zh-TW" altLang="en-US" b="1" dirty="0" smtClean="0">
                <a:solidFill>
                  <a:srgbClr val="FF0000"/>
                </a:solidFill>
              </a:rPr>
              <a:t>將範例檔整包放進資料夾</a:t>
            </a:r>
            <a:endParaRPr lang="en-US" altLang="zh-TW" b="1" dirty="0" smtClean="0">
              <a:solidFill>
                <a:srgbClr val="FF0000"/>
              </a:solidFill>
            </a:endParaRPr>
          </a:p>
          <a:p>
            <a:r>
              <a:rPr lang="en-US" altLang="zh-TW" b="1" dirty="0" smtClean="0">
                <a:solidFill>
                  <a:srgbClr val="FF0000"/>
                </a:solidFill>
              </a:rPr>
              <a:t>3.</a:t>
            </a:r>
            <a:r>
              <a:rPr lang="zh-TW" altLang="en-US" b="1" dirty="0" smtClean="0">
                <a:solidFill>
                  <a:srgbClr val="FF0000"/>
                </a:solidFill>
              </a:rPr>
              <a:t>重啟</a:t>
            </a:r>
            <a:r>
              <a:rPr lang="en-US" altLang="zh-TW" b="1" dirty="0" smtClean="0">
                <a:solidFill>
                  <a:srgbClr val="FF0000"/>
                </a:solidFill>
              </a:rPr>
              <a:t>IDE</a:t>
            </a:r>
            <a:r>
              <a:rPr lang="zh-TW" altLang="en-US" b="1" dirty="0" smtClean="0">
                <a:solidFill>
                  <a:srgbClr val="FF0000"/>
                </a:solidFill>
              </a:rPr>
              <a:t>後即可在</a:t>
            </a:r>
            <a:endParaRPr lang="en-US" altLang="zh-TW" b="1" dirty="0">
              <a:solidFill>
                <a:srgbClr val="FF0000"/>
              </a:solidFill>
            </a:endParaRPr>
          </a:p>
          <a:p>
            <a:r>
              <a:rPr lang="zh-TW" altLang="en-US" b="1" dirty="0" smtClean="0">
                <a:solidFill>
                  <a:srgbClr val="FF0000"/>
                </a:solidFill>
              </a:rPr>
              <a:t>　檔案</a:t>
            </a:r>
            <a:r>
              <a:rPr lang="en-US" altLang="zh-TW" b="1" dirty="0" smtClean="0">
                <a:solidFill>
                  <a:srgbClr val="FF0000"/>
                </a:solidFill>
              </a:rPr>
              <a:t>&gt;</a:t>
            </a:r>
            <a:r>
              <a:rPr lang="zh-TW" altLang="en-US" b="1" dirty="0" smtClean="0">
                <a:solidFill>
                  <a:srgbClr val="FF0000"/>
                </a:solidFill>
              </a:rPr>
              <a:t>草稿碼簿</a:t>
            </a:r>
            <a:r>
              <a:rPr lang="zh-TW" altLang="en-US" b="1" dirty="0">
                <a:solidFill>
                  <a:srgbClr val="FF0000"/>
                </a:solidFill>
              </a:rPr>
              <a:t> </a:t>
            </a:r>
            <a:r>
              <a:rPr lang="zh-TW" altLang="en-US" b="1" dirty="0" smtClean="0">
                <a:solidFill>
                  <a:srgbClr val="FF0000"/>
                </a:solidFill>
              </a:rPr>
              <a:t>找到範例程式</a:t>
            </a:r>
            <a:r>
              <a:rPr lang="en-US" altLang="zh-TW" b="1" dirty="0" smtClean="0">
                <a:solidFill>
                  <a:srgbClr val="FF0000"/>
                </a:solidFill>
              </a:rPr>
              <a:t> </a:t>
            </a:r>
            <a:endParaRPr lang="zh-TW" altLang="en-US" b="1" dirty="0">
              <a:solidFill>
                <a:srgbClr val="FF0000"/>
              </a:solidFill>
            </a:endParaRPr>
          </a:p>
        </p:txBody>
      </p:sp>
      <p:sp>
        <p:nvSpPr>
          <p:cNvPr id="8" name="文字方塊 7"/>
          <p:cNvSpPr txBox="1"/>
          <p:nvPr/>
        </p:nvSpPr>
        <p:spPr>
          <a:xfrm>
            <a:off x="4851784" y="4205665"/>
            <a:ext cx="4099199" cy="369332"/>
          </a:xfrm>
          <a:prstGeom prst="rect">
            <a:avLst/>
          </a:prstGeom>
          <a:solidFill>
            <a:srgbClr val="FFFF00"/>
          </a:solidFill>
        </p:spPr>
        <p:txBody>
          <a:bodyPr wrap="none" rtlCol="0">
            <a:spAutoFit/>
          </a:bodyPr>
          <a:lstStyle/>
          <a:p>
            <a:r>
              <a:rPr lang="zh-TW" altLang="en-US" b="1" dirty="0"/>
              <a:t>另一種匯入範例程式的方式 </a:t>
            </a:r>
            <a:r>
              <a:rPr lang="en-US" altLang="zh-TW" b="1" dirty="0"/>
              <a:t>= </a:t>
            </a:r>
            <a:r>
              <a:rPr lang="zh-TW" altLang="en-US" b="1" dirty="0"/>
              <a:t>複製貼上</a:t>
            </a:r>
          </a:p>
        </p:txBody>
      </p:sp>
    </p:spTree>
    <p:extLst>
      <p:ext uri="{BB962C8B-B14F-4D97-AF65-F5344CB8AC3E}">
        <p14:creationId xmlns:p14="http://schemas.microsoft.com/office/powerpoint/2010/main" val="41914413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Troubleshooting</a:t>
            </a:r>
            <a:r>
              <a:rPr lang="zh-TW" altLang="en-US" dirty="0" smtClean="0"/>
              <a:t> </a:t>
            </a:r>
            <a:r>
              <a:rPr lang="en-US" altLang="zh-TW" dirty="0" smtClean="0"/>
              <a:t>– </a:t>
            </a:r>
            <a:r>
              <a:rPr lang="zh-TW" altLang="en-US" dirty="0" smtClean="0"/>
              <a:t>異常訊息</a:t>
            </a:r>
            <a:endParaRPr lang="zh-TW" altLang="en-US" dirty="0"/>
          </a:p>
        </p:txBody>
      </p:sp>
      <p:sp>
        <p:nvSpPr>
          <p:cNvPr id="4" name="投影片編號版面配置區 3"/>
          <p:cNvSpPr>
            <a:spLocks noGrp="1"/>
          </p:cNvSpPr>
          <p:nvPr>
            <p:ph type="sldNum" sz="quarter" idx="12"/>
          </p:nvPr>
        </p:nvSpPr>
        <p:spPr/>
        <p:txBody>
          <a:bodyPr/>
          <a:lstStyle/>
          <a:p>
            <a:fld id="{8471D12E-1CF2-41D7-B141-DC7AF2A00530}" type="slidenum">
              <a:rPr lang="zh-TW" altLang="en-US" smtClean="0"/>
              <a:t>31</a:t>
            </a:fld>
            <a:endParaRPr lang="zh-TW" altLang="en-US"/>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418" t="18843" r="21750" b="27739"/>
          <a:stretch/>
        </p:blipFill>
        <p:spPr bwMode="auto">
          <a:xfrm>
            <a:off x="1115616" y="1701011"/>
            <a:ext cx="4911665" cy="3290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971600" y="5300555"/>
            <a:ext cx="7056784" cy="646331"/>
          </a:xfrm>
          <a:prstGeom prst="rect">
            <a:avLst/>
          </a:prstGeom>
          <a:noFill/>
        </p:spPr>
        <p:txBody>
          <a:bodyPr wrap="square" rtlCol="0">
            <a:spAutoFit/>
          </a:bodyPr>
          <a:lstStyle/>
          <a:p>
            <a:r>
              <a:rPr lang="zh-TW" altLang="en-US" b="1" dirty="0"/>
              <a:t>重開後</a:t>
            </a:r>
            <a:r>
              <a:rPr lang="en-US" altLang="zh-TW" b="1" dirty="0"/>
              <a:t>Serial</a:t>
            </a:r>
            <a:r>
              <a:rPr lang="zh-TW" altLang="en-US" b="1" dirty="0" smtClean="0"/>
              <a:t>視窗指示重開機</a:t>
            </a:r>
            <a:r>
              <a:rPr lang="en-US" altLang="zh-TW" b="1" dirty="0" smtClean="0"/>
              <a:t>or</a:t>
            </a:r>
            <a:r>
              <a:rPr lang="zh-TW" altLang="en-US" b="1" dirty="0" smtClean="0"/>
              <a:t>重新燒錄</a:t>
            </a:r>
            <a:r>
              <a:rPr lang="en-US" altLang="zh-TW" b="1" dirty="0" smtClean="0"/>
              <a:t>flash image</a:t>
            </a:r>
          </a:p>
          <a:p>
            <a:pPr marL="742950" lvl="1" indent="-285750">
              <a:buFont typeface="Arial" panose="020B0604020202020204" pitchFamily="34" charset="0"/>
              <a:buChar char="•"/>
            </a:pPr>
            <a:r>
              <a:rPr lang="zh-TW" altLang="en-US" b="1" dirty="0" smtClean="0"/>
              <a:t>先將</a:t>
            </a:r>
            <a:r>
              <a:rPr lang="en-US" altLang="zh-TW" b="1" dirty="0" smtClean="0"/>
              <a:t>Ameba</a:t>
            </a:r>
            <a:r>
              <a:rPr lang="zh-TW" altLang="en-US" b="1" dirty="0" smtClean="0"/>
              <a:t>板重開機，若無效則重新上傳程式</a:t>
            </a:r>
            <a:endParaRPr lang="en-US" altLang="zh-TW" b="1" dirty="0" smtClean="0"/>
          </a:p>
        </p:txBody>
      </p:sp>
    </p:spTree>
    <p:extLst>
      <p:ext uri="{BB962C8B-B14F-4D97-AF65-F5344CB8AC3E}">
        <p14:creationId xmlns:p14="http://schemas.microsoft.com/office/powerpoint/2010/main" val="25907146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Troubleshooting</a:t>
            </a:r>
            <a:r>
              <a:rPr lang="zh-TW" altLang="en-US" dirty="0"/>
              <a:t> </a:t>
            </a:r>
            <a:r>
              <a:rPr lang="en-US" altLang="zh-TW" dirty="0"/>
              <a:t>– </a:t>
            </a:r>
            <a:r>
              <a:rPr lang="zh-TW" altLang="en-US" dirty="0" smtClean="0"/>
              <a:t>找不到開發板</a:t>
            </a:r>
            <a:endParaRPr lang="zh-TW" altLang="en-US" dirty="0"/>
          </a:p>
        </p:txBody>
      </p:sp>
      <p:pic>
        <p:nvPicPr>
          <p:cNvPr id="5" name="Picture 3"/>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5112" r="50000"/>
          <a:stretch/>
        </p:blipFill>
        <p:spPr bwMode="auto">
          <a:xfrm>
            <a:off x="1187624" y="1916832"/>
            <a:ext cx="6505575" cy="2552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投影片編號版面配置區 3"/>
          <p:cNvSpPr>
            <a:spLocks noGrp="1"/>
          </p:cNvSpPr>
          <p:nvPr>
            <p:ph type="sldNum" sz="quarter" idx="12"/>
          </p:nvPr>
        </p:nvSpPr>
        <p:spPr/>
        <p:txBody>
          <a:bodyPr/>
          <a:lstStyle/>
          <a:p>
            <a:fld id="{8471D12E-1CF2-41D7-B141-DC7AF2A00530}" type="slidenum">
              <a:rPr lang="zh-TW" altLang="en-US" smtClean="0"/>
              <a:t>32</a:t>
            </a:fld>
            <a:endParaRPr lang="zh-TW" altLang="en-US"/>
          </a:p>
        </p:txBody>
      </p:sp>
      <p:sp>
        <p:nvSpPr>
          <p:cNvPr id="6" name="文字方塊 5"/>
          <p:cNvSpPr txBox="1"/>
          <p:nvPr/>
        </p:nvSpPr>
        <p:spPr>
          <a:xfrm>
            <a:off x="1259632" y="4725144"/>
            <a:ext cx="7056784" cy="1200329"/>
          </a:xfrm>
          <a:prstGeom prst="rect">
            <a:avLst/>
          </a:prstGeom>
          <a:noFill/>
        </p:spPr>
        <p:txBody>
          <a:bodyPr wrap="square" rtlCol="0">
            <a:spAutoFit/>
          </a:bodyPr>
          <a:lstStyle/>
          <a:p>
            <a:r>
              <a:rPr lang="zh-TW" altLang="en-US" b="1" dirty="0" smtClean="0"/>
              <a:t>欲開啟</a:t>
            </a:r>
            <a:r>
              <a:rPr lang="en-US" altLang="zh-TW" b="1" dirty="0" smtClean="0"/>
              <a:t>Serial </a:t>
            </a:r>
            <a:r>
              <a:rPr lang="zh-TW" altLang="en-US" b="1" dirty="0" smtClean="0"/>
              <a:t>視窗時</a:t>
            </a:r>
            <a:r>
              <a:rPr lang="en-US" altLang="zh-TW" b="1" dirty="0" smtClean="0"/>
              <a:t>Arduino IDE </a:t>
            </a:r>
            <a:r>
              <a:rPr lang="zh-TW" altLang="en-US" b="1" dirty="0" smtClean="0"/>
              <a:t>顯示找不到</a:t>
            </a:r>
            <a:r>
              <a:rPr lang="en-US" altLang="zh-TW" b="1" dirty="0" smtClean="0"/>
              <a:t>COM</a:t>
            </a:r>
            <a:r>
              <a:rPr lang="zh-TW" altLang="en-US" b="1" dirty="0" smtClean="0"/>
              <a:t> </a:t>
            </a:r>
            <a:r>
              <a:rPr lang="en-US" altLang="zh-TW" b="1" dirty="0" smtClean="0"/>
              <a:t>port </a:t>
            </a:r>
            <a:r>
              <a:rPr lang="zh-TW" altLang="en-US" b="1" dirty="0" smtClean="0"/>
              <a:t>上的板子</a:t>
            </a:r>
            <a:endParaRPr lang="en-US" altLang="zh-TW" b="1" dirty="0" smtClean="0"/>
          </a:p>
          <a:p>
            <a:pPr marL="742950" lvl="1" indent="-285750">
              <a:buFont typeface="Arial" panose="020B0604020202020204" pitchFamily="34" charset="0"/>
              <a:buChar char="•"/>
            </a:pPr>
            <a:r>
              <a:rPr lang="zh-TW" altLang="en-US" b="1" dirty="0" smtClean="0"/>
              <a:t>關閉</a:t>
            </a:r>
            <a:r>
              <a:rPr lang="en-US" altLang="zh-TW" b="1" dirty="0" smtClean="0"/>
              <a:t>Serial </a:t>
            </a:r>
            <a:r>
              <a:rPr lang="zh-TW" altLang="en-US" b="1" dirty="0" smtClean="0"/>
              <a:t>視窗稍後數秒再開一次</a:t>
            </a:r>
            <a:r>
              <a:rPr lang="en-US" altLang="zh-TW" b="1" dirty="0" smtClean="0"/>
              <a:t>Serial</a:t>
            </a:r>
            <a:r>
              <a:rPr lang="zh-TW" altLang="en-US" b="1" dirty="0" smtClean="0"/>
              <a:t>視窗</a:t>
            </a:r>
            <a:endParaRPr lang="en-US" altLang="zh-TW" b="1" dirty="0" smtClean="0"/>
          </a:p>
          <a:p>
            <a:pPr marL="742950" lvl="1" indent="-285750">
              <a:buFont typeface="Arial" panose="020B0604020202020204" pitchFamily="34" charset="0"/>
              <a:buChar char="•"/>
            </a:pPr>
            <a:r>
              <a:rPr lang="en-US" altLang="zh-TW" b="1" dirty="0" smtClean="0"/>
              <a:t>Ameba</a:t>
            </a:r>
            <a:r>
              <a:rPr lang="zh-TW" altLang="en-US" b="1" dirty="0"/>
              <a:t>板重開機時會需要時間</a:t>
            </a:r>
            <a:r>
              <a:rPr lang="zh-TW" altLang="en-US" b="1" dirty="0" smtClean="0"/>
              <a:t>和電腦重新連線</a:t>
            </a:r>
            <a:endParaRPr lang="en-US" altLang="zh-TW" b="1" dirty="0" smtClean="0"/>
          </a:p>
          <a:p>
            <a:pPr lvl="1"/>
            <a:r>
              <a:rPr lang="zh-TW" altLang="en-US" b="1" dirty="0"/>
              <a:t> </a:t>
            </a:r>
            <a:r>
              <a:rPr lang="zh-TW" altLang="en-US" b="1" dirty="0" smtClean="0"/>
              <a:t>    若</a:t>
            </a:r>
            <a:r>
              <a:rPr lang="en-US" altLang="zh-TW" b="1" dirty="0" smtClean="0"/>
              <a:t>Ameba</a:t>
            </a:r>
            <a:r>
              <a:rPr lang="zh-TW" altLang="en-US" b="1" dirty="0" smtClean="0"/>
              <a:t>板還沒連到電腦就按</a:t>
            </a:r>
            <a:r>
              <a:rPr lang="en-US" altLang="zh-TW" b="1" dirty="0" smtClean="0"/>
              <a:t>Serial</a:t>
            </a:r>
            <a:r>
              <a:rPr lang="zh-TW" altLang="en-US" b="1" dirty="0" smtClean="0"/>
              <a:t>視窗</a:t>
            </a:r>
            <a:r>
              <a:rPr lang="en-US" altLang="zh-TW" b="1" dirty="0" smtClean="0"/>
              <a:t>IDE</a:t>
            </a:r>
            <a:r>
              <a:rPr lang="zh-TW" altLang="en-US" b="1" dirty="0" smtClean="0"/>
              <a:t>會找不到板子</a:t>
            </a:r>
            <a:endParaRPr lang="en-US" altLang="zh-TW" b="1" dirty="0" smtClean="0"/>
          </a:p>
        </p:txBody>
      </p:sp>
    </p:spTree>
    <p:extLst>
      <p:ext uri="{BB962C8B-B14F-4D97-AF65-F5344CB8AC3E}">
        <p14:creationId xmlns:p14="http://schemas.microsoft.com/office/powerpoint/2010/main" val="21021031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LED</a:t>
            </a:r>
            <a:r>
              <a:rPr lang="zh-TW" altLang="en-US" dirty="0" smtClean="0"/>
              <a:t> </a:t>
            </a:r>
            <a:r>
              <a:rPr lang="en-US" altLang="zh-TW" dirty="0" smtClean="0"/>
              <a:t>– </a:t>
            </a:r>
            <a:r>
              <a:rPr lang="zh-TW" altLang="en-US" dirty="0" smtClean="0"/>
              <a:t>程式</a:t>
            </a:r>
            <a:endParaRPr lang="zh-TW" altLang="en-US" dirty="0"/>
          </a:p>
        </p:txBody>
      </p:sp>
      <p:sp>
        <p:nvSpPr>
          <p:cNvPr id="3" name="內容版面配置區 2"/>
          <p:cNvSpPr>
            <a:spLocks noGrp="1"/>
          </p:cNvSpPr>
          <p:nvPr>
            <p:ph idx="1"/>
          </p:nvPr>
        </p:nvSpPr>
        <p:spPr/>
        <p:txBody>
          <a:bodyPr>
            <a:normAutofit fontScale="62500" lnSpcReduction="20000"/>
          </a:bodyPr>
          <a:lstStyle/>
          <a:p>
            <a:r>
              <a:rPr lang="en-US" altLang="zh-TW" sz="2400" b="1" dirty="0" smtClean="0">
                <a:solidFill>
                  <a:srgbClr val="FF0000"/>
                </a:solidFill>
              </a:rPr>
              <a:t>(</a:t>
            </a:r>
            <a:r>
              <a:rPr lang="zh-TW" altLang="en-US" sz="2400" b="1" dirty="0" smtClean="0">
                <a:solidFill>
                  <a:srgbClr val="FF0000"/>
                </a:solidFill>
              </a:rPr>
              <a:t>方法一</a:t>
            </a:r>
            <a:r>
              <a:rPr lang="en-US" altLang="zh-TW" sz="2400" b="1" dirty="0" smtClean="0">
                <a:solidFill>
                  <a:srgbClr val="FF0000"/>
                </a:solidFill>
              </a:rPr>
              <a:t>)</a:t>
            </a:r>
            <a:r>
              <a:rPr lang="zh-TW" altLang="en-US" sz="2400" dirty="0" smtClean="0"/>
              <a:t>套用</a:t>
            </a:r>
            <a:r>
              <a:rPr lang="en-US" altLang="zh-TW" sz="2400" dirty="0" smtClean="0"/>
              <a:t>LED</a:t>
            </a:r>
            <a:r>
              <a:rPr lang="zh-TW" altLang="en-US" sz="2400" dirty="0" smtClean="0"/>
              <a:t>範例程式：範例 </a:t>
            </a:r>
            <a:r>
              <a:rPr lang="en-US" altLang="zh-TW" sz="2400" dirty="0" smtClean="0"/>
              <a:t>&gt; Basic &gt; Blink</a:t>
            </a:r>
          </a:p>
          <a:p>
            <a:r>
              <a:rPr lang="en-US" altLang="zh-TW" sz="2400" b="1" dirty="0">
                <a:solidFill>
                  <a:srgbClr val="FF0000"/>
                </a:solidFill>
              </a:rPr>
              <a:t>(</a:t>
            </a:r>
            <a:r>
              <a:rPr lang="zh-TW" altLang="en-US" sz="2400" b="1" dirty="0" smtClean="0">
                <a:solidFill>
                  <a:srgbClr val="FF0000"/>
                </a:solidFill>
              </a:rPr>
              <a:t>方法二</a:t>
            </a:r>
            <a:r>
              <a:rPr lang="en-US" altLang="zh-TW" sz="2400" b="1" dirty="0" smtClean="0">
                <a:solidFill>
                  <a:srgbClr val="FF0000"/>
                </a:solidFill>
              </a:rPr>
              <a:t>)</a:t>
            </a:r>
            <a:r>
              <a:rPr lang="zh-TW" altLang="en-US" sz="2400" dirty="0" smtClean="0"/>
              <a:t>自行編寫程式：</a:t>
            </a:r>
            <a:endParaRPr lang="en-US" altLang="zh-TW" sz="2400" dirty="0" smtClean="0"/>
          </a:p>
          <a:p>
            <a:endParaRPr lang="en-US" altLang="zh-TW" sz="2400" dirty="0"/>
          </a:p>
          <a:p>
            <a:endParaRPr lang="en-US" altLang="zh-TW" sz="2400" dirty="0" smtClean="0"/>
          </a:p>
          <a:p>
            <a:endParaRPr lang="en-US" altLang="zh-TW" sz="2400" dirty="0"/>
          </a:p>
          <a:p>
            <a:endParaRPr lang="en-US" altLang="zh-TW" sz="2400" dirty="0" smtClean="0"/>
          </a:p>
          <a:p>
            <a:endParaRPr lang="en-US" altLang="zh-TW" sz="2400" dirty="0" smtClean="0"/>
          </a:p>
          <a:p>
            <a:endParaRPr lang="en-US" altLang="zh-TW" sz="2400" dirty="0"/>
          </a:p>
          <a:p>
            <a:r>
              <a:rPr lang="en-US" altLang="zh-TW" sz="2400" dirty="0" smtClean="0"/>
              <a:t>LED</a:t>
            </a:r>
            <a:r>
              <a:rPr lang="zh-TW" altLang="en-US" sz="2400" dirty="0" smtClean="0"/>
              <a:t>有極性，長腳端接正極</a:t>
            </a:r>
            <a:r>
              <a:rPr lang="en-US" altLang="zh-TW" sz="2400" dirty="0" smtClean="0"/>
              <a:t>(pin 8)</a:t>
            </a:r>
            <a:r>
              <a:rPr lang="zh-TW" altLang="en-US" sz="2400" dirty="0" smtClean="0"/>
              <a:t>短腳接地</a:t>
            </a:r>
            <a:r>
              <a:rPr lang="en-US" altLang="zh-TW" sz="2400" dirty="0" smtClean="0"/>
              <a:t>(GND)</a:t>
            </a:r>
          </a:p>
          <a:p>
            <a:r>
              <a:rPr lang="zh-TW" altLang="en-US" sz="2400" dirty="0"/>
              <a:t>正極</a:t>
            </a:r>
            <a:r>
              <a:rPr lang="zh-TW" altLang="en-US" sz="2400" dirty="0" smtClean="0"/>
              <a:t>與</a:t>
            </a:r>
            <a:r>
              <a:rPr lang="en-US" altLang="zh-TW" sz="2400" dirty="0" smtClean="0"/>
              <a:t>LED</a:t>
            </a:r>
            <a:r>
              <a:rPr lang="zh-TW" altLang="en-US" sz="2400" dirty="0" smtClean="0"/>
              <a:t>之間串接</a:t>
            </a:r>
            <a:r>
              <a:rPr lang="en-US" altLang="zh-TW" sz="2400" dirty="0" smtClean="0"/>
              <a:t>1K</a:t>
            </a:r>
            <a:r>
              <a:rPr lang="zh-TW" altLang="en-US" sz="2400" dirty="0" smtClean="0"/>
              <a:t>電阻防止</a:t>
            </a:r>
            <a:r>
              <a:rPr lang="en-US" altLang="zh-TW" sz="2400" dirty="0" smtClean="0"/>
              <a:t>LED</a:t>
            </a:r>
            <a:r>
              <a:rPr lang="zh-TW" altLang="en-US" sz="2400" dirty="0" smtClean="0"/>
              <a:t>燒毀</a:t>
            </a:r>
            <a:endParaRPr lang="en-US" altLang="zh-TW" sz="2400" dirty="0" smtClean="0"/>
          </a:p>
          <a:p>
            <a:endParaRPr lang="en-US" altLang="zh-TW" dirty="0" smtClean="0"/>
          </a:p>
        </p:txBody>
      </p:sp>
      <p:sp>
        <p:nvSpPr>
          <p:cNvPr id="4" name="投影片編號版面配置區 3"/>
          <p:cNvSpPr>
            <a:spLocks noGrp="1"/>
          </p:cNvSpPr>
          <p:nvPr>
            <p:ph type="sldNum" sz="quarter" idx="12"/>
          </p:nvPr>
        </p:nvSpPr>
        <p:spPr/>
        <p:txBody>
          <a:bodyPr/>
          <a:lstStyle/>
          <a:p>
            <a:fld id="{8471D12E-1CF2-41D7-B141-DC7AF2A00530}" type="slidenum">
              <a:rPr lang="zh-TW" altLang="en-US" smtClean="0"/>
              <a:t>33</a:t>
            </a:fld>
            <a:endParaRPr lang="zh-TW" altLang="en-US" dirty="0"/>
          </a:p>
        </p:txBody>
      </p:sp>
      <p:sp>
        <p:nvSpPr>
          <p:cNvPr id="5" name="文字方塊 4"/>
          <p:cNvSpPr txBox="1"/>
          <p:nvPr/>
        </p:nvSpPr>
        <p:spPr>
          <a:xfrm>
            <a:off x="1619672" y="2496829"/>
            <a:ext cx="5760640" cy="2308324"/>
          </a:xfrm>
          <a:prstGeom prst="rect">
            <a:avLst/>
          </a:prstGeom>
          <a:solidFill>
            <a:schemeClr val="tx1"/>
          </a:solidFill>
        </p:spPr>
        <p:txBody>
          <a:bodyPr wrap="square" rtlCol="0">
            <a:spAutoFit/>
          </a:bodyPr>
          <a:lstStyle/>
          <a:p>
            <a:r>
              <a:rPr lang="en-US" altLang="zh-TW"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void setup() {               </a:t>
            </a:r>
          </a:p>
          <a:p>
            <a:r>
              <a:rPr lang="en-US" altLang="zh-TW"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  </a:t>
            </a:r>
            <a:r>
              <a:rPr lang="en-US" altLang="zh-TW" dirty="0" err="1"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pinMode</a:t>
            </a:r>
            <a:r>
              <a:rPr lang="en-US" altLang="zh-TW"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(8, OUTPUT);    //</a:t>
            </a:r>
            <a:r>
              <a:rPr lang="zh-TW" altLang="en-US"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宣告</a:t>
            </a:r>
            <a:r>
              <a:rPr lang="en-US" altLang="zh-TW" dirty="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8</a:t>
            </a:r>
            <a:r>
              <a:rPr lang="zh-TW" altLang="en-US"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號腳位為輸出腳位</a:t>
            </a:r>
            <a:endParaRPr lang="en-US" altLang="zh-TW"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endParaRPr>
          </a:p>
          <a:p>
            <a:r>
              <a:rPr lang="en-US" altLang="zh-TW"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void loop() {</a:t>
            </a:r>
          </a:p>
          <a:p>
            <a:r>
              <a:rPr lang="en-US" altLang="zh-TW"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  </a:t>
            </a:r>
            <a:r>
              <a:rPr lang="en-US" altLang="zh-TW" dirty="0" err="1"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digitalWrite</a:t>
            </a:r>
            <a:r>
              <a:rPr lang="en-US" altLang="zh-TW"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(8, HIGH);   // 8</a:t>
            </a:r>
            <a:r>
              <a:rPr lang="zh-TW" altLang="en-US"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號腳位 </a:t>
            </a:r>
            <a:r>
              <a:rPr lang="en-US" altLang="zh-TW"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&gt;</a:t>
            </a:r>
            <a:r>
              <a:rPr lang="zh-TW" altLang="en-US"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 高電位</a:t>
            </a:r>
            <a:endParaRPr lang="en-US" altLang="zh-TW"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endParaRPr>
          </a:p>
          <a:p>
            <a:r>
              <a:rPr lang="en-US" altLang="zh-TW"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  delay(1000);              // </a:t>
            </a:r>
            <a:r>
              <a:rPr lang="zh-TW" altLang="en-US"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停一秒</a:t>
            </a:r>
            <a:r>
              <a:rPr lang="en-US" altLang="zh-TW"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(1000</a:t>
            </a:r>
            <a:r>
              <a:rPr lang="zh-TW" altLang="en-US"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毫秒</a:t>
            </a:r>
            <a:r>
              <a:rPr lang="en-US" altLang="zh-TW"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a:t>
            </a:r>
          </a:p>
          <a:p>
            <a:r>
              <a:rPr lang="en-US" altLang="zh-TW"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  </a:t>
            </a:r>
            <a:r>
              <a:rPr lang="en-US" altLang="zh-TW" dirty="0" err="1"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digitalWrite</a:t>
            </a:r>
            <a:r>
              <a:rPr lang="en-US" altLang="zh-TW"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(8, LOW);    // 8</a:t>
            </a:r>
            <a:r>
              <a:rPr lang="zh-TW" altLang="en-US"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號腳位 </a:t>
            </a:r>
            <a:r>
              <a:rPr lang="en-US" altLang="zh-TW"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&gt;</a:t>
            </a:r>
            <a:r>
              <a:rPr lang="zh-TW" altLang="en-US"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 低電位</a:t>
            </a:r>
            <a:endParaRPr lang="en-US" altLang="zh-TW"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endParaRPr>
          </a:p>
          <a:p>
            <a:r>
              <a:rPr lang="en-US" altLang="zh-TW"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  delay(1000);              // </a:t>
            </a:r>
            <a:r>
              <a:rPr lang="zh-TW" altLang="en-US"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停一秒</a:t>
            </a:r>
            <a:endParaRPr lang="en-US" altLang="zh-TW"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endParaRPr>
          </a:p>
          <a:p>
            <a:r>
              <a:rPr lang="en-US" altLang="zh-TW" dirty="0" smtClean="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a:t>
            </a:r>
            <a:endParaRPr lang="zh-TW" altLang="en-US" dirty="0">
              <a:solidFill>
                <a:schemeClr val="bg1"/>
              </a:solidFill>
              <a:latin typeface="微軟正黑體" panose="020B0604030504040204" pitchFamily="34" charset="-120"/>
              <a:ea typeface="微軟正黑體" panose="020B0604030504040204" pitchFamily="34" charset="-120"/>
              <a:cs typeface="Consolas" panose="020B0609020204030204" pitchFamily="49" charset="0"/>
            </a:endParaRPr>
          </a:p>
        </p:txBody>
      </p:sp>
    </p:spTree>
    <p:extLst>
      <p:ext uri="{BB962C8B-B14F-4D97-AF65-F5344CB8AC3E}">
        <p14:creationId xmlns:p14="http://schemas.microsoft.com/office/powerpoint/2010/main" val="30990325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LED </a:t>
            </a:r>
            <a:r>
              <a:rPr lang="zh-TW" altLang="en-US" dirty="0" smtClean="0"/>
              <a:t>腳位配置</a:t>
            </a:r>
            <a:endParaRPr lang="zh-TW" altLang="en-US" dirty="0"/>
          </a:p>
        </p:txBody>
      </p:sp>
      <p:pic>
        <p:nvPicPr>
          <p:cNvPr id="307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437" t="13762" r="31772" b="11500"/>
          <a:stretch/>
        </p:blipFill>
        <p:spPr bwMode="auto">
          <a:xfrm>
            <a:off x="251520" y="1556792"/>
            <a:ext cx="5376764" cy="3382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投影片編號版面配置區 3"/>
          <p:cNvSpPr>
            <a:spLocks noGrp="1"/>
          </p:cNvSpPr>
          <p:nvPr>
            <p:ph type="sldNum" sz="quarter" idx="12"/>
          </p:nvPr>
        </p:nvSpPr>
        <p:spPr/>
        <p:txBody>
          <a:bodyPr/>
          <a:lstStyle/>
          <a:p>
            <a:fld id="{8471D12E-1CF2-41D7-B141-DC7AF2A00530}" type="slidenum">
              <a:rPr lang="zh-TW" altLang="en-US" smtClean="0"/>
              <a:t>34</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3449523757"/>
              </p:ext>
            </p:extLst>
          </p:nvPr>
        </p:nvGraphicFramePr>
        <p:xfrm>
          <a:off x="5868144" y="1916832"/>
          <a:ext cx="3096344" cy="1112520"/>
        </p:xfrm>
        <a:graphic>
          <a:graphicData uri="http://schemas.openxmlformats.org/drawingml/2006/table">
            <a:tbl>
              <a:tblPr firstRow="1" bandRow="1">
                <a:tableStyleId>{5C22544A-7EE6-4342-B048-85BDC9FD1C3A}</a:tableStyleId>
              </a:tblPr>
              <a:tblGrid>
                <a:gridCol w="1224136">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tblGrid>
              <a:tr h="370840">
                <a:tc>
                  <a:txBody>
                    <a:bodyPr/>
                    <a:lstStyle/>
                    <a:p>
                      <a:r>
                        <a:rPr lang="en-US" altLang="zh-TW" b="1" dirty="0" smtClean="0">
                          <a:latin typeface="微軟正黑體" panose="020B0604030504040204" pitchFamily="34" charset="-120"/>
                          <a:ea typeface="微軟正黑體" panose="020B0604030504040204" pitchFamily="34" charset="-120"/>
                        </a:rPr>
                        <a:t>Ameba</a:t>
                      </a:r>
                      <a:endParaRPr lang="zh-TW" altLang="en-US"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altLang="zh-TW" b="1" dirty="0" smtClean="0">
                          <a:latin typeface="微軟正黑體" panose="020B0604030504040204" pitchFamily="34" charset="-120"/>
                          <a:ea typeface="微軟正黑體" panose="020B0604030504040204" pitchFamily="34" charset="-120"/>
                        </a:rPr>
                        <a:t>LED</a:t>
                      </a:r>
                      <a:endParaRPr lang="zh-TW" altLang="en-US"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70840">
                <a:tc>
                  <a:txBody>
                    <a:bodyPr/>
                    <a:lstStyle/>
                    <a:p>
                      <a:r>
                        <a:rPr lang="en-US" altLang="zh-TW" b="1" dirty="0" smtClean="0">
                          <a:latin typeface="微軟正黑體" panose="020B0604030504040204" pitchFamily="34" charset="-120"/>
                          <a:ea typeface="微軟正黑體" panose="020B0604030504040204" pitchFamily="34" charset="-120"/>
                        </a:rPr>
                        <a:t>5V</a:t>
                      </a:r>
                      <a:endParaRPr lang="zh-TW" altLang="en-US"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zh-TW" altLang="en-US" b="1" dirty="0" smtClean="0">
                          <a:latin typeface="微軟正黑體" panose="020B0604030504040204" pitchFamily="34" charset="-120"/>
                          <a:ea typeface="微軟正黑體" panose="020B0604030504040204" pitchFamily="34" charset="-120"/>
                        </a:rPr>
                        <a:t>長腳 </a:t>
                      </a:r>
                      <a:r>
                        <a:rPr lang="en-US" altLang="zh-TW" b="1" dirty="0" smtClean="0">
                          <a:latin typeface="微軟正黑體" panose="020B0604030504040204" pitchFamily="34" charset="-120"/>
                          <a:ea typeface="微軟正黑體" panose="020B0604030504040204" pitchFamily="34" charset="-120"/>
                        </a:rPr>
                        <a:t>/ </a:t>
                      </a:r>
                      <a:r>
                        <a:rPr lang="zh-TW" altLang="en-US" b="1" dirty="0" smtClean="0">
                          <a:latin typeface="微軟正黑體" panose="020B0604030504040204" pitchFamily="34" charset="-120"/>
                          <a:ea typeface="微軟正黑體" panose="020B0604030504040204" pitchFamily="34" charset="-120"/>
                        </a:rPr>
                        <a:t>正極</a:t>
                      </a:r>
                      <a:endParaRPr lang="zh-TW" altLang="en-US"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70840">
                <a:tc>
                  <a:txBody>
                    <a:bodyPr/>
                    <a:lstStyle/>
                    <a:p>
                      <a:r>
                        <a:rPr lang="en-US" altLang="zh-TW" b="1" dirty="0" smtClean="0">
                          <a:latin typeface="微軟正黑體" panose="020B0604030504040204" pitchFamily="34" charset="-120"/>
                          <a:ea typeface="微軟正黑體" panose="020B0604030504040204" pitchFamily="34" charset="-120"/>
                        </a:rPr>
                        <a:t>GND</a:t>
                      </a:r>
                      <a:endParaRPr lang="zh-TW" altLang="en-US"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zh-TW" altLang="en-US" b="1" dirty="0" smtClean="0">
                          <a:latin typeface="微軟正黑體" panose="020B0604030504040204" pitchFamily="34" charset="-120"/>
                          <a:ea typeface="微軟正黑體" panose="020B0604030504040204" pitchFamily="34" charset="-120"/>
                        </a:rPr>
                        <a:t>短腳 </a:t>
                      </a:r>
                      <a:r>
                        <a:rPr lang="en-US" altLang="zh-TW" b="1" dirty="0" smtClean="0">
                          <a:latin typeface="微軟正黑體" panose="020B0604030504040204" pitchFamily="34" charset="-120"/>
                          <a:ea typeface="微軟正黑體" panose="020B0604030504040204" pitchFamily="34" charset="-120"/>
                        </a:rPr>
                        <a:t>/ </a:t>
                      </a:r>
                      <a:r>
                        <a:rPr lang="zh-TW" altLang="en-US" b="1" dirty="0" smtClean="0">
                          <a:latin typeface="微軟正黑體" panose="020B0604030504040204" pitchFamily="34" charset="-120"/>
                          <a:ea typeface="微軟正黑體" panose="020B0604030504040204" pitchFamily="34" charset="-120"/>
                        </a:rPr>
                        <a:t>負極</a:t>
                      </a:r>
                      <a:endParaRPr lang="zh-TW" altLang="en-US"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773290456"/>
              </p:ext>
            </p:extLst>
          </p:nvPr>
        </p:nvGraphicFramePr>
        <p:xfrm>
          <a:off x="5868144" y="3717032"/>
          <a:ext cx="3096344" cy="1112520"/>
        </p:xfrm>
        <a:graphic>
          <a:graphicData uri="http://schemas.openxmlformats.org/drawingml/2006/table">
            <a:tbl>
              <a:tblPr firstRow="1" bandRow="1">
                <a:tableStyleId>{5C22544A-7EE6-4342-B048-85BDC9FD1C3A}</a:tableStyleId>
              </a:tblPr>
              <a:tblGrid>
                <a:gridCol w="1224136">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tblGrid>
              <a:tr h="370840">
                <a:tc>
                  <a:txBody>
                    <a:bodyPr/>
                    <a:lstStyle/>
                    <a:p>
                      <a:r>
                        <a:rPr lang="en-US" altLang="zh-TW" b="1" dirty="0" smtClean="0">
                          <a:latin typeface="微軟正黑體" panose="020B0604030504040204" pitchFamily="34" charset="-120"/>
                          <a:ea typeface="微軟正黑體" panose="020B0604030504040204" pitchFamily="34" charset="-120"/>
                        </a:rPr>
                        <a:t>Ameba</a:t>
                      </a:r>
                      <a:endParaRPr lang="zh-TW" altLang="en-US"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altLang="zh-TW" b="1" dirty="0" smtClean="0">
                          <a:latin typeface="微軟正黑體" panose="020B0604030504040204" pitchFamily="34" charset="-120"/>
                          <a:ea typeface="微軟正黑體" panose="020B0604030504040204" pitchFamily="34" charset="-120"/>
                        </a:rPr>
                        <a:t>LED</a:t>
                      </a:r>
                      <a:endParaRPr lang="zh-TW" altLang="en-US"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70840">
                <a:tc>
                  <a:txBody>
                    <a:bodyPr/>
                    <a:lstStyle/>
                    <a:p>
                      <a:r>
                        <a:rPr lang="en-US" altLang="zh-TW" b="1" dirty="0" smtClean="0">
                          <a:latin typeface="微軟正黑體" panose="020B0604030504040204" pitchFamily="34" charset="-120"/>
                          <a:ea typeface="微軟正黑體" panose="020B0604030504040204" pitchFamily="34" charset="-120"/>
                        </a:rPr>
                        <a:t>D16</a:t>
                      </a:r>
                      <a:endParaRPr lang="zh-TW" altLang="en-US"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zh-TW" altLang="en-US" b="1" dirty="0" smtClean="0">
                          <a:latin typeface="微軟正黑體" panose="020B0604030504040204" pitchFamily="34" charset="-120"/>
                          <a:ea typeface="微軟正黑體" panose="020B0604030504040204" pitchFamily="34" charset="-120"/>
                        </a:rPr>
                        <a:t>長腳 </a:t>
                      </a:r>
                      <a:r>
                        <a:rPr lang="en-US" altLang="zh-TW" b="1" dirty="0" smtClean="0">
                          <a:latin typeface="微軟正黑體" panose="020B0604030504040204" pitchFamily="34" charset="-120"/>
                          <a:ea typeface="微軟正黑體" panose="020B0604030504040204" pitchFamily="34" charset="-120"/>
                        </a:rPr>
                        <a:t>/ </a:t>
                      </a:r>
                      <a:r>
                        <a:rPr lang="zh-TW" altLang="en-US" b="1" dirty="0" smtClean="0">
                          <a:latin typeface="微軟正黑體" panose="020B0604030504040204" pitchFamily="34" charset="-120"/>
                          <a:ea typeface="微軟正黑體" panose="020B0604030504040204" pitchFamily="34" charset="-120"/>
                        </a:rPr>
                        <a:t>正極</a:t>
                      </a:r>
                      <a:endParaRPr lang="zh-TW" altLang="en-US"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70840">
                <a:tc>
                  <a:txBody>
                    <a:bodyPr/>
                    <a:lstStyle/>
                    <a:p>
                      <a:r>
                        <a:rPr lang="en-US" altLang="zh-TW" b="1" dirty="0" smtClean="0">
                          <a:latin typeface="微軟正黑體" panose="020B0604030504040204" pitchFamily="34" charset="-120"/>
                          <a:ea typeface="微軟正黑體" panose="020B0604030504040204" pitchFamily="34" charset="-120"/>
                        </a:rPr>
                        <a:t>GND</a:t>
                      </a:r>
                      <a:endParaRPr lang="zh-TW" altLang="en-US"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zh-TW" altLang="en-US" b="1" dirty="0" smtClean="0">
                          <a:latin typeface="微軟正黑體" panose="020B0604030504040204" pitchFamily="34" charset="-120"/>
                          <a:ea typeface="微軟正黑體" panose="020B0604030504040204" pitchFamily="34" charset="-120"/>
                        </a:rPr>
                        <a:t>短腳 </a:t>
                      </a:r>
                      <a:r>
                        <a:rPr lang="en-US" altLang="zh-TW" b="1" dirty="0" smtClean="0">
                          <a:latin typeface="微軟正黑體" panose="020B0604030504040204" pitchFamily="34" charset="-120"/>
                          <a:ea typeface="微軟正黑體" panose="020B0604030504040204" pitchFamily="34" charset="-120"/>
                        </a:rPr>
                        <a:t>/ </a:t>
                      </a:r>
                      <a:r>
                        <a:rPr lang="zh-TW" altLang="en-US" b="1" dirty="0" smtClean="0">
                          <a:latin typeface="微軟正黑體" panose="020B0604030504040204" pitchFamily="34" charset="-120"/>
                          <a:ea typeface="微軟正黑體" panose="020B0604030504040204" pitchFamily="34" charset="-120"/>
                        </a:rPr>
                        <a:t>負極</a:t>
                      </a:r>
                      <a:endParaRPr lang="zh-TW" altLang="en-US"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bl>
          </a:graphicData>
        </a:graphic>
      </p:graphicFrame>
      <p:sp>
        <p:nvSpPr>
          <p:cNvPr id="8" name="文字方塊 7"/>
          <p:cNvSpPr txBox="1"/>
          <p:nvPr/>
        </p:nvSpPr>
        <p:spPr>
          <a:xfrm>
            <a:off x="6948264" y="1412776"/>
            <a:ext cx="1072730" cy="369332"/>
          </a:xfrm>
          <a:prstGeom prst="rect">
            <a:avLst/>
          </a:prstGeom>
          <a:noFill/>
        </p:spPr>
        <p:txBody>
          <a:bodyPr wrap="none" rtlCol="0">
            <a:spAutoFit/>
          </a:bodyPr>
          <a:lstStyle/>
          <a:p>
            <a:r>
              <a:rPr lang="en-US" altLang="zh-TW" b="1" dirty="0" smtClean="0">
                <a:solidFill>
                  <a:srgbClr val="FF0000"/>
                </a:solidFill>
                <a:latin typeface="微軟正黑體" panose="020B0604030504040204" pitchFamily="34" charset="-120"/>
                <a:ea typeface="微軟正黑體" panose="020B0604030504040204" pitchFamily="34" charset="-120"/>
              </a:rPr>
              <a:t>LED</a:t>
            </a:r>
            <a:r>
              <a:rPr lang="zh-TW" altLang="en-US" b="1" dirty="0" smtClean="0">
                <a:solidFill>
                  <a:srgbClr val="FF0000"/>
                </a:solidFill>
                <a:latin typeface="微軟正黑體" panose="020B0604030504040204" pitchFamily="34" charset="-120"/>
                <a:ea typeface="微軟正黑體" panose="020B0604030504040204" pitchFamily="34" charset="-120"/>
              </a:rPr>
              <a:t>恆</a:t>
            </a:r>
            <a:r>
              <a:rPr lang="zh-TW" altLang="en-US" b="1" dirty="0">
                <a:solidFill>
                  <a:srgbClr val="FF0000"/>
                </a:solidFill>
                <a:latin typeface="微軟正黑體" panose="020B0604030504040204" pitchFamily="34" charset="-120"/>
                <a:ea typeface="微軟正黑體" panose="020B0604030504040204" pitchFamily="34" charset="-120"/>
              </a:rPr>
              <a:t>亮</a:t>
            </a:r>
            <a:endParaRPr lang="en-US" altLang="zh-TW" b="1" dirty="0" smtClean="0">
              <a:solidFill>
                <a:srgbClr val="FF0000"/>
              </a:solidFill>
              <a:latin typeface="微軟正黑體" panose="020B0604030504040204" pitchFamily="34" charset="-120"/>
              <a:ea typeface="微軟正黑體" panose="020B0604030504040204" pitchFamily="34" charset="-120"/>
            </a:endParaRPr>
          </a:p>
        </p:txBody>
      </p:sp>
      <p:sp>
        <p:nvSpPr>
          <p:cNvPr id="9" name="文字方塊 8"/>
          <p:cNvSpPr txBox="1"/>
          <p:nvPr/>
        </p:nvSpPr>
        <p:spPr>
          <a:xfrm>
            <a:off x="6300192" y="3283429"/>
            <a:ext cx="2327817" cy="369332"/>
          </a:xfrm>
          <a:prstGeom prst="rect">
            <a:avLst/>
          </a:prstGeom>
          <a:noFill/>
        </p:spPr>
        <p:txBody>
          <a:bodyPr wrap="none" rtlCol="0">
            <a:spAutoFit/>
          </a:bodyPr>
          <a:lstStyle/>
          <a:p>
            <a:r>
              <a:rPr lang="zh-TW" altLang="en-US" b="1" dirty="0" smtClean="0">
                <a:solidFill>
                  <a:srgbClr val="FF0000"/>
                </a:solidFill>
                <a:latin typeface="微軟正黑體" panose="020B0604030504040204" pitchFamily="34" charset="-120"/>
                <a:ea typeface="微軟正黑體" panose="020B0604030504040204" pitchFamily="34" charset="-120"/>
              </a:rPr>
              <a:t>透過</a:t>
            </a:r>
            <a:r>
              <a:rPr lang="en-US" altLang="zh-TW" b="1" dirty="0" smtClean="0">
                <a:solidFill>
                  <a:srgbClr val="FF0000"/>
                </a:solidFill>
                <a:latin typeface="微軟正黑體" panose="020B0604030504040204" pitchFamily="34" charset="-120"/>
                <a:ea typeface="微軟正黑體" panose="020B0604030504040204" pitchFamily="34" charset="-120"/>
              </a:rPr>
              <a:t>Ameba</a:t>
            </a:r>
            <a:r>
              <a:rPr lang="zh-TW" altLang="en-US" b="1" dirty="0" smtClean="0">
                <a:solidFill>
                  <a:srgbClr val="FF0000"/>
                </a:solidFill>
                <a:latin typeface="微軟正黑體" panose="020B0604030504040204" pitchFamily="34" charset="-120"/>
                <a:ea typeface="微軟正黑體" panose="020B0604030504040204" pitchFamily="34" charset="-120"/>
              </a:rPr>
              <a:t>控制</a:t>
            </a:r>
            <a:r>
              <a:rPr lang="en-US" altLang="zh-TW" b="1" dirty="0" smtClean="0">
                <a:solidFill>
                  <a:srgbClr val="FF0000"/>
                </a:solidFill>
                <a:latin typeface="微軟正黑體" panose="020B0604030504040204" pitchFamily="34" charset="-120"/>
                <a:ea typeface="微軟正黑體" panose="020B0604030504040204" pitchFamily="34" charset="-120"/>
              </a:rPr>
              <a:t>LED</a:t>
            </a:r>
          </a:p>
        </p:txBody>
      </p:sp>
      <p:sp>
        <p:nvSpPr>
          <p:cNvPr id="10" name="文字方塊 9"/>
          <p:cNvSpPr txBox="1"/>
          <p:nvPr/>
        </p:nvSpPr>
        <p:spPr>
          <a:xfrm>
            <a:off x="827584" y="5682325"/>
            <a:ext cx="5058949" cy="369332"/>
          </a:xfrm>
          <a:prstGeom prst="rect">
            <a:avLst/>
          </a:prstGeom>
          <a:noFill/>
        </p:spPr>
        <p:txBody>
          <a:bodyPr wrap="none" rtlCol="0">
            <a:spAutoFit/>
          </a:bodyPr>
          <a:lstStyle/>
          <a:p>
            <a:r>
              <a:rPr lang="en-US" altLang="zh-TW" b="1" dirty="0" smtClean="0">
                <a:latin typeface="微軟正黑體" panose="020B0604030504040204" pitchFamily="34" charset="-120"/>
                <a:ea typeface="微軟正黑體" panose="020B0604030504040204" pitchFamily="34" charset="-120"/>
              </a:rPr>
              <a:t>Exercise </a:t>
            </a:r>
            <a:r>
              <a:rPr lang="zh-TW" altLang="en-US" b="1" dirty="0" smtClean="0">
                <a:latin typeface="微軟正黑體" panose="020B0604030504040204" pitchFamily="34" charset="-120"/>
                <a:ea typeface="微軟正黑體" panose="020B0604030504040204" pitchFamily="34" charset="-120"/>
              </a:rPr>
              <a:t>：如何使用一個</a:t>
            </a:r>
            <a:r>
              <a:rPr lang="en-US" altLang="zh-TW" b="1" dirty="0" smtClean="0">
                <a:latin typeface="微軟正黑體" panose="020B0604030504040204" pitchFamily="34" charset="-120"/>
                <a:ea typeface="微軟正黑體" panose="020B0604030504040204" pitchFamily="34" charset="-120"/>
              </a:rPr>
              <a:t>Ameba</a:t>
            </a:r>
            <a:r>
              <a:rPr lang="zh-TW" altLang="en-US" b="1" dirty="0" smtClean="0">
                <a:latin typeface="微軟正黑體" panose="020B0604030504040204" pitchFamily="34" charset="-120"/>
                <a:ea typeface="微軟正黑體" panose="020B0604030504040204" pitchFamily="34" charset="-120"/>
              </a:rPr>
              <a:t>控制</a:t>
            </a:r>
            <a:r>
              <a:rPr lang="zh-TW" altLang="en-US" b="1" dirty="0">
                <a:latin typeface="微軟正黑體" panose="020B0604030504040204" pitchFamily="34" charset="-120"/>
                <a:ea typeface="微軟正黑體" panose="020B0604030504040204" pitchFamily="34" charset="-120"/>
              </a:rPr>
              <a:t>多</a:t>
            </a:r>
            <a:r>
              <a:rPr lang="zh-TW" altLang="en-US" b="1" dirty="0" smtClean="0">
                <a:latin typeface="微軟正黑體" panose="020B0604030504040204" pitchFamily="34" charset="-120"/>
                <a:ea typeface="微軟正黑體" panose="020B0604030504040204" pitchFamily="34" charset="-120"/>
              </a:rPr>
              <a:t>個</a:t>
            </a:r>
            <a:r>
              <a:rPr lang="en-US" altLang="zh-TW" b="1" dirty="0" smtClean="0">
                <a:latin typeface="微軟正黑體" panose="020B0604030504040204" pitchFamily="34" charset="-120"/>
                <a:ea typeface="微軟正黑體" panose="020B0604030504040204" pitchFamily="34" charset="-120"/>
              </a:rPr>
              <a:t>LED</a:t>
            </a:r>
            <a:r>
              <a:rPr lang="zh-TW" altLang="en-US" b="1" dirty="0" smtClean="0">
                <a:latin typeface="微軟正黑體" panose="020B0604030504040204" pitchFamily="34" charset="-120"/>
                <a:ea typeface="微軟正黑體" panose="020B0604030504040204" pitchFamily="34" charset="-120"/>
              </a:rPr>
              <a:t> </a:t>
            </a:r>
            <a:r>
              <a:rPr lang="en-US" altLang="zh-TW" b="1" dirty="0" smtClean="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35568717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Arduino</a:t>
            </a:r>
            <a:endParaRPr lang="zh-TW" altLang="en-US" dirty="0"/>
          </a:p>
        </p:txBody>
      </p:sp>
      <p:sp>
        <p:nvSpPr>
          <p:cNvPr id="3" name="內容版面配置區 2"/>
          <p:cNvSpPr>
            <a:spLocks noGrp="1"/>
          </p:cNvSpPr>
          <p:nvPr>
            <p:ph idx="1"/>
          </p:nvPr>
        </p:nvSpPr>
        <p:spPr>
          <a:xfrm>
            <a:off x="1331640" y="6381328"/>
            <a:ext cx="8229600" cy="4525963"/>
          </a:xfrm>
        </p:spPr>
        <p:txBody>
          <a:bodyPr>
            <a:normAutofit/>
          </a:bodyPr>
          <a:lstStyle/>
          <a:p>
            <a:r>
              <a:rPr lang="en-US" altLang="zh-TW" sz="1800" dirty="0" smtClean="0"/>
              <a:t>https://zh.wikipedia.org/wiki/Arduino</a:t>
            </a:r>
            <a:endParaRPr lang="zh-TW" altLang="en-US" sz="1800" dirty="0"/>
          </a:p>
        </p:txBody>
      </p:sp>
      <p:sp>
        <p:nvSpPr>
          <p:cNvPr id="6" name="投影片編號版面配置區 5"/>
          <p:cNvSpPr>
            <a:spLocks noGrp="1"/>
          </p:cNvSpPr>
          <p:nvPr>
            <p:ph type="sldNum" sz="quarter" idx="12"/>
          </p:nvPr>
        </p:nvSpPr>
        <p:spPr/>
        <p:txBody>
          <a:bodyPr/>
          <a:lstStyle/>
          <a:p>
            <a:fld id="{8471D12E-1CF2-41D7-B141-DC7AF2A00530}" type="slidenum">
              <a:rPr lang="zh-TW" altLang="en-US" smtClean="0"/>
              <a:t>4</a:t>
            </a:fld>
            <a:endParaRPr lang="zh-TW" altLang="en-US"/>
          </a:p>
        </p:txBody>
      </p:sp>
      <p:pic>
        <p:nvPicPr>
          <p:cNvPr id="1026" name="Picture 2" descr="Arduino Uno - R3.jpg"/>
          <p:cNvPicPr>
            <a:picLocks noChangeAspect="1" noChangeArrowheads="1"/>
          </p:cNvPicPr>
          <p:nvPr/>
        </p:nvPicPr>
        <p:blipFill rotWithShape="1">
          <a:blip r:embed="rId2">
            <a:extLst>
              <a:ext uri="{28A0092B-C50C-407E-A947-70E740481C1C}">
                <a14:useLocalDpi xmlns:a14="http://schemas.microsoft.com/office/drawing/2010/main" val="0"/>
              </a:ext>
            </a:extLst>
          </a:blip>
          <a:srcRect t="9093" b="10908"/>
          <a:stretch/>
        </p:blipFill>
        <p:spPr bwMode="auto">
          <a:xfrm>
            <a:off x="395536" y="2276872"/>
            <a:ext cx="3780420" cy="3024336"/>
          </a:xfrm>
          <a:prstGeom prst="rect">
            <a:avLst/>
          </a:prstGeom>
          <a:noFill/>
          <a:extLst>
            <a:ext uri="{909E8E84-426E-40DD-AFC4-6F175D3DCCD1}">
              <a14:hiddenFill xmlns:a14="http://schemas.microsoft.com/office/drawing/2010/main">
                <a:solidFill>
                  <a:srgbClr val="FFFFFF"/>
                </a:solidFill>
              </a14:hiddenFill>
            </a:ext>
          </a:extLst>
        </p:spPr>
      </p:pic>
      <p:sp>
        <p:nvSpPr>
          <p:cNvPr id="5" name="內容版面配置區 2"/>
          <p:cNvSpPr txBox="1">
            <a:spLocks/>
          </p:cNvSpPr>
          <p:nvPr/>
        </p:nvSpPr>
        <p:spPr>
          <a:xfrm>
            <a:off x="611560" y="5357937"/>
            <a:ext cx="3312368" cy="6633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微軟正黑體" panose="020B0604030504040204" pitchFamily="34" charset="-120"/>
                <a:ea typeface="微軟正黑體" panose="020B0604030504040204" pitchFamily="34" charset="-12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TW" sz="2400" dirty="0" smtClean="0"/>
              <a:t>Arduino UNO</a:t>
            </a:r>
            <a:r>
              <a:rPr lang="zh-TW" altLang="en-US" sz="2400" dirty="0" smtClean="0"/>
              <a:t> 開發板</a:t>
            </a:r>
            <a:endParaRPr lang="zh-TW" altLang="en-US" sz="2400" dirty="0"/>
          </a:p>
        </p:txBody>
      </p:sp>
      <p:pic>
        <p:nvPicPr>
          <p:cNvPr id="1029" name="Picture 5" descr="C:\Users\Kevin\Desktop\CHT-2\屏科大教學\講義圖檔\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520627"/>
            <a:ext cx="3154639" cy="3856732"/>
          </a:xfrm>
          <a:prstGeom prst="rect">
            <a:avLst/>
          </a:prstGeom>
          <a:noFill/>
          <a:extLst>
            <a:ext uri="{909E8E84-426E-40DD-AFC4-6F175D3DCCD1}">
              <a14:hiddenFill xmlns:a14="http://schemas.microsoft.com/office/drawing/2010/main">
                <a:solidFill>
                  <a:srgbClr val="FFFFFF"/>
                </a:solidFill>
              </a14:hiddenFill>
            </a:ext>
          </a:extLst>
        </p:spPr>
      </p:pic>
      <p:sp>
        <p:nvSpPr>
          <p:cNvPr id="8" name="內容版面配置區 2"/>
          <p:cNvSpPr txBox="1">
            <a:spLocks/>
          </p:cNvSpPr>
          <p:nvPr/>
        </p:nvSpPr>
        <p:spPr>
          <a:xfrm>
            <a:off x="4788024" y="5510337"/>
            <a:ext cx="3312368" cy="6633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微軟正黑體" panose="020B0604030504040204" pitchFamily="34" charset="-120"/>
                <a:ea typeface="微軟正黑體" panose="020B0604030504040204" pitchFamily="34" charset="-12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TW" sz="2400" dirty="0" smtClean="0"/>
              <a:t>Arduino IDE</a:t>
            </a:r>
            <a:r>
              <a:rPr lang="zh-TW" altLang="en-US" sz="2400" dirty="0" smtClean="0"/>
              <a:t> 開發</a:t>
            </a:r>
            <a:r>
              <a:rPr lang="zh-TW" altLang="en-US" sz="2400" dirty="0"/>
              <a:t>介面</a:t>
            </a:r>
          </a:p>
        </p:txBody>
      </p:sp>
      <p:sp>
        <p:nvSpPr>
          <p:cNvPr id="4" name="文字方塊 3"/>
          <p:cNvSpPr txBox="1"/>
          <p:nvPr/>
        </p:nvSpPr>
        <p:spPr>
          <a:xfrm>
            <a:off x="3491880" y="4371895"/>
            <a:ext cx="1800200" cy="733663"/>
          </a:xfrm>
          <a:prstGeom prst="leftArrow">
            <a:avLst/>
          </a:prstGeom>
          <a:solidFill>
            <a:schemeClr val="accent3"/>
          </a:solidFill>
          <a:ln>
            <a:solidFill>
              <a:schemeClr val="accent3">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TW" b="1" dirty="0" smtClean="0"/>
              <a:t>CODE</a:t>
            </a:r>
            <a:endParaRPr lang="zh-TW" altLang="en-US" b="1" dirty="0"/>
          </a:p>
        </p:txBody>
      </p:sp>
    </p:spTree>
    <p:extLst>
      <p:ext uri="{BB962C8B-B14F-4D97-AF65-F5344CB8AC3E}">
        <p14:creationId xmlns:p14="http://schemas.microsoft.com/office/powerpoint/2010/main" val="26427143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Arduino shields</a:t>
            </a:r>
            <a:endParaRPr lang="zh-TW" altLang="en-US" dirty="0"/>
          </a:p>
        </p:txBody>
      </p:sp>
      <p:sp>
        <p:nvSpPr>
          <p:cNvPr id="4" name="投影片編號版面配置區 3"/>
          <p:cNvSpPr>
            <a:spLocks noGrp="1"/>
          </p:cNvSpPr>
          <p:nvPr>
            <p:ph type="sldNum" sz="quarter" idx="12"/>
          </p:nvPr>
        </p:nvSpPr>
        <p:spPr/>
        <p:txBody>
          <a:bodyPr/>
          <a:lstStyle/>
          <a:p>
            <a:fld id="{8471D12E-1CF2-41D7-B141-DC7AF2A00530}" type="slidenum">
              <a:rPr lang="zh-TW" altLang="en-US" smtClean="0"/>
              <a:t>5</a:t>
            </a:fld>
            <a:endParaRPr lang="zh-TW" altLang="en-US"/>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4740" b="14467"/>
          <a:stretch/>
        </p:blipFill>
        <p:spPr bwMode="auto">
          <a:xfrm>
            <a:off x="199248" y="1628800"/>
            <a:ext cx="480480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347" t="147" r="17316" b="21938"/>
          <a:stretch/>
        </p:blipFill>
        <p:spPr bwMode="auto">
          <a:xfrm rot="5400000">
            <a:off x="5383754" y="1537126"/>
            <a:ext cx="3273035"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內容版面配置區 2"/>
          <p:cNvSpPr txBox="1">
            <a:spLocks/>
          </p:cNvSpPr>
          <p:nvPr/>
        </p:nvSpPr>
        <p:spPr>
          <a:xfrm>
            <a:off x="3355496" y="3960726"/>
            <a:ext cx="1636448" cy="6633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微軟正黑體" panose="020B0604030504040204" pitchFamily="34" charset="-120"/>
                <a:ea typeface="微軟正黑體" panose="020B0604030504040204" pitchFamily="34" charset="-12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TW" sz="1800" dirty="0" smtClean="0"/>
              <a:t>Arduino UNO</a:t>
            </a:r>
            <a:endParaRPr lang="zh-TW" altLang="en-US" sz="1800" dirty="0"/>
          </a:p>
        </p:txBody>
      </p:sp>
      <p:sp>
        <p:nvSpPr>
          <p:cNvPr id="8" name="內容版面配置區 2"/>
          <p:cNvSpPr txBox="1">
            <a:spLocks/>
          </p:cNvSpPr>
          <p:nvPr/>
        </p:nvSpPr>
        <p:spPr>
          <a:xfrm>
            <a:off x="1719048" y="3960726"/>
            <a:ext cx="1636448" cy="6633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微軟正黑體" panose="020B0604030504040204" pitchFamily="34" charset="-120"/>
                <a:ea typeface="微軟正黑體" panose="020B0604030504040204" pitchFamily="34" charset="-12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TW" sz="1800" dirty="0" smtClean="0"/>
              <a:t>Sensor</a:t>
            </a:r>
            <a:r>
              <a:rPr lang="zh-TW" altLang="en-US" sz="1800" dirty="0" smtClean="0"/>
              <a:t>擴展板</a:t>
            </a:r>
            <a:endParaRPr lang="zh-TW" altLang="en-US" sz="1800" dirty="0"/>
          </a:p>
        </p:txBody>
      </p:sp>
      <p:sp>
        <p:nvSpPr>
          <p:cNvPr id="9" name="內容版面配置區 2"/>
          <p:cNvSpPr txBox="1">
            <a:spLocks/>
          </p:cNvSpPr>
          <p:nvPr/>
        </p:nvSpPr>
        <p:spPr>
          <a:xfrm>
            <a:off x="189004" y="3960726"/>
            <a:ext cx="1636448" cy="6633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微軟正黑體" panose="020B0604030504040204" pitchFamily="34" charset="-120"/>
                <a:ea typeface="微軟正黑體" panose="020B0604030504040204" pitchFamily="34" charset="-12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TW" sz="1800" dirty="0" err="1" smtClean="0"/>
              <a:t>Wifi</a:t>
            </a:r>
            <a:r>
              <a:rPr lang="zh-TW" altLang="en-US" sz="1800" dirty="0" smtClean="0"/>
              <a:t> 擴展板</a:t>
            </a:r>
            <a:endParaRPr lang="zh-TW" altLang="en-US" sz="1800" dirty="0"/>
          </a:p>
        </p:txBody>
      </p:sp>
    </p:spTree>
    <p:extLst>
      <p:ext uri="{BB962C8B-B14F-4D97-AF65-F5344CB8AC3E}">
        <p14:creationId xmlns:p14="http://schemas.microsoft.com/office/powerpoint/2010/main" val="32289613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Realtek</a:t>
            </a:r>
            <a:r>
              <a:rPr lang="en-US" altLang="zh-TW" dirty="0" smtClean="0"/>
              <a:t> Ameba Arduino </a:t>
            </a:r>
            <a:endParaRPr lang="zh-TW" altLang="en-US" dirty="0"/>
          </a:p>
        </p:txBody>
      </p:sp>
      <p:sp>
        <p:nvSpPr>
          <p:cNvPr id="3" name="內容版面配置區 2"/>
          <p:cNvSpPr>
            <a:spLocks noGrp="1"/>
          </p:cNvSpPr>
          <p:nvPr>
            <p:ph idx="1"/>
          </p:nvPr>
        </p:nvSpPr>
        <p:spPr>
          <a:xfrm>
            <a:off x="457200" y="1484784"/>
            <a:ext cx="8219256" cy="4877485"/>
          </a:xfrm>
        </p:spPr>
        <p:txBody>
          <a:bodyPr>
            <a:normAutofit/>
          </a:bodyPr>
          <a:lstStyle/>
          <a:p>
            <a:r>
              <a:rPr lang="en-US" altLang="zh-TW" sz="2400" dirty="0" smtClean="0"/>
              <a:t>Ameba</a:t>
            </a:r>
            <a:r>
              <a:rPr lang="zh-TW" altLang="en-US" sz="2400" dirty="0" smtClean="0"/>
              <a:t>是一張開發板，適合開發各式的感測器或物聯網應用。</a:t>
            </a:r>
            <a:endParaRPr lang="en-US" altLang="zh-TW" sz="2400" dirty="0" smtClean="0"/>
          </a:p>
          <a:p>
            <a:r>
              <a:rPr lang="zh-TW" altLang="en-US" sz="2400" dirty="0" smtClean="0"/>
              <a:t>介面有</a:t>
            </a:r>
            <a:r>
              <a:rPr lang="en-US" altLang="zh-TW" sz="2400" dirty="0" err="1" smtClean="0"/>
              <a:t>Wifi</a:t>
            </a:r>
            <a:r>
              <a:rPr lang="en-US" altLang="zh-TW" sz="2400" dirty="0" smtClean="0"/>
              <a:t>, GPIO, NFC, I2C, UART, SPI, PWM, ADC</a:t>
            </a:r>
            <a:r>
              <a:rPr lang="zh-TW" altLang="en-US" sz="2400" dirty="0" smtClean="0"/>
              <a:t>，這些介面可以接一些電子元件像是</a:t>
            </a:r>
            <a:r>
              <a:rPr lang="en-US" altLang="zh-TW" sz="2400" dirty="0" smtClean="0"/>
              <a:t>LED</a:t>
            </a:r>
            <a:r>
              <a:rPr lang="zh-TW" altLang="en-US" sz="2400" dirty="0" smtClean="0"/>
              <a:t>燈、開關、壓力計、溫濕度感測器、</a:t>
            </a:r>
            <a:r>
              <a:rPr lang="en-US" altLang="zh-TW" sz="2400" dirty="0" smtClean="0"/>
              <a:t>PM2.5</a:t>
            </a:r>
            <a:r>
              <a:rPr lang="zh-TW" altLang="en-US" sz="2400" dirty="0" smtClean="0"/>
              <a:t>粉塵感測器等等。</a:t>
            </a:r>
          </a:p>
          <a:p>
            <a:r>
              <a:rPr lang="zh-TW" altLang="en-US" sz="2400" dirty="0" smtClean="0"/>
              <a:t>資料可以經由內建</a:t>
            </a:r>
            <a:r>
              <a:rPr lang="en-US" altLang="zh-TW" sz="2400" dirty="0" err="1" smtClean="0"/>
              <a:t>Wifi</a:t>
            </a:r>
            <a:r>
              <a:rPr lang="zh-TW" altLang="en-US" sz="2400" dirty="0" smtClean="0"/>
              <a:t>上傳到雲端，</a:t>
            </a:r>
            <a:endParaRPr lang="en-US" altLang="zh-TW" sz="2400" dirty="0" smtClean="0"/>
          </a:p>
          <a:p>
            <a:pPr marL="0" indent="0">
              <a:buNone/>
            </a:pPr>
            <a:r>
              <a:rPr lang="zh-TW" altLang="en-US" sz="2400" dirty="0" smtClean="0"/>
              <a:t>     搭配手機的</a:t>
            </a:r>
            <a:r>
              <a:rPr lang="en-US" altLang="zh-TW" sz="2400" dirty="0" smtClean="0"/>
              <a:t>App</a:t>
            </a:r>
            <a:r>
              <a:rPr lang="zh-TW" altLang="en-US" sz="2400" dirty="0" smtClean="0"/>
              <a:t>實現物聯網的實作。</a:t>
            </a:r>
            <a:endParaRPr lang="zh-TW" altLang="en-US" sz="2400" dirty="0"/>
          </a:p>
        </p:txBody>
      </p:sp>
      <p:sp>
        <p:nvSpPr>
          <p:cNvPr id="5" name="投影片編號版面配置區 4"/>
          <p:cNvSpPr>
            <a:spLocks noGrp="1"/>
          </p:cNvSpPr>
          <p:nvPr>
            <p:ph type="sldNum" sz="quarter" idx="12"/>
          </p:nvPr>
        </p:nvSpPr>
        <p:spPr/>
        <p:txBody>
          <a:bodyPr/>
          <a:lstStyle/>
          <a:p>
            <a:fld id="{8471D12E-1CF2-41D7-B141-DC7AF2A00530}" type="slidenum">
              <a:rPr lang="zh-TW" altLang="en-US" smtClean="0"/>
              <a:t>6</a:t>
            </a:fld>
            <a:endParaRPr lang="zh-TW" altLang="en-US"/>
          </a:p>
        </p:txBody>
      </p:sp>
      <p:sp>
        <p:nvSpPr>
          <p:cNvPr id="4" name="矩形 3"/>
          <p:cNvSpPr/>
          <p:nvPr/>
        </p:nvSpPr>
        <p:spPr>
          <a:xfrm>
            <a:off x="1475656" y="6477685"/>
            <a:ext cx="6246440" cy="369332"/>
          </a:xfrm>
          <a:prstGeom prst="rect">
            <a:avLst/>
          </a:prstGeom>
        </p:spPr>
        <p:txBody>
          <a:bodyPr wrap="square">
            <a:spAutoFit/>
          </a:bodyPr>
          <a:lstStyle/>
          <a:p>
            <a:r>
              <a:rPr lang="en-US" altLang="zh-TW" dirty="0" smtClean="0"/>
              <a:t>https://www.amebaiot.com/ameba-arduino-getting-started/</a:t>
            </a:r>
            <a:endParaRPr lang="zh-TW" altLang="en-US" dirty="0"/>
          </a:p>
        </p:txBody>
      </p:sp>
      <p:pic>
        <p:nvPicPr>
          <p:cNvPr id="3076" name="Picture 4" descr="get-star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3460834"/>
            <a:ext cx="2925030" cy="298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8323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RTL8195 </a:t>
            </a:r>
            <a:r>
              <a:rPr lang="zh-TW" altLang="en-US" dirty="0"/>
              <a:t>規格</a:t>
            </a:r>
          </a:p>
        </p:txBody>
      </p:sp>
      <p:sp>
        <p:nvSpPr>
          <p:cNvPr id="3" name="內容版面配置區 2"/>
          <p:cNvSpPr>
            <a:spLocks noGrp="1"/>
          </p:cNvSpPr>
          <p:nvPr>
            <p:ph idx="1"/>
          </p:nvPr>
        </p:nvSpPr>
        <p:spPr>
          <a:xfrm>
            <a:off x="457200" y="1196752"/>
            <a:ext cx="8229600" cy="5141168"/>
          </a:xfrm>
        </p:spPr>
        <p:txBody>
          <a:bodyPr>
            <a:noAutofit/>
          </a:bodyPr>
          <a:lstStyle/>
          <a:p>
            <a:r>
              <a:rPr lang="en-US" altLang="zh-TW" sz="1800" b="1" dirty="0" smtClean="0">
                <a:solidFill>
                  <a:srgbClr val="0070C0"/>
                </a:solidFill>
              </a:rPr>
              <a:t>CPU</a:t>
            </a:r>
          </a:p>
          <a:p>
            <a:r>
              <a:rPr lang="en-US" altLang="zh-TW" sz="1600" dirty="0" smtClean="0"/>
              <a:t>32-bit </a:t>
            </a:r>
            <a:r>
              <a:rPr lang="en-US" altLang="zh-TW" sz="1600" dirty="0" err="1" smtClean="0"/>
              <a:t>Arm®Cotex</a:t>
            </a:r>
            <a:r>
              <a:rPr lang="en-US" altLang="zh-TW" sz="1600" dirty="0" smtClean="0"/>
              <a:t>®-M3, up to 166MHz</a:t>
            </a:r>
          </a:p>
          <a:p>
            <a:r>
              <a:rPr lang="en-US" altLang="zh-TW" sz="1800" b="1" dirty="0" smtClean="0">
                <a:solidFill>
                  <a:srgbClr val="0070C0"/>
                </a:solidFill>
              </a:rPr>
              <a:t>Memory</a:t>
            </a:r>
          </a:p>
          <a:p>
            <a:r>
              <a:rPr lang="en-US" altLang="zh-TW" sz="1600" dirty="0" smtClean="0"/>
              <a:t>1MB ROM, 2MB SDRAM and 512KB SRAM</a:t>
            </a:r>
          </a:p>
          <a:p>
            <a:r>
              <a:rPr lang="en-US" altLang="zh-TW" sz="1800" b="1" dirty="0" smtClean="0">
                <a:solidFill>
                  <a:srgbClr val="0070C0"/>
                </a:solidFill>
              </a:rPr>
              <a:t>Key Features</a:t>
            </a:r>
          </a:p>
          <a:p>
            <a:r>
              <a:rPr lang="en-US" altLang="zh-TW" sz="1600" dirty="0" smtClean="0"/>
              <a:t>-Integrated with 802.11 b/g/n 1x1 Wi-Fi</a:t>
            </a:r>
          </a:p>
          <a:p>
            <a:r>
              <a:rPr lang="en-US" altLang="zh-TW" sz="1600" dirty="0" smtClean="0"/>
              <a:t>-NFC Tag with Read/Write Function</a:t>
            </a:r>
          </a:p>
          <a:p>
            <a:r>
              <a:rPr lang="en-US" altLang="zh-TW" sz="1600" dirty="0" smtClean="0"/>
              <a:t>-10/100 Ethernet MII/ RMII/RGMII Interface</a:t>
            </a:r>
          </a:p>
          <a:p>
            <a:r>
              <a:rPr lang="en-US" altLang="zh-TW" sz="1600" dirty="0" smtClean="0"/>
              <a:t>-USB OTG</a:t>
            </a:r>
          </a:p>
          <a:p>
            <a:r>
              <a:rPr lang="en-US" altLang="zh-TW" sz="1600" dirty="0" smtClean="0"/>
              <a:t>-SDIO Device/SD card controller</a:t>
            </a:r>
          </a:p>
          <a:p>
            <a:r>
              <a:rPr lang="en-US" altLang="zh-TW" sz="1600" dirty="0" smtClean="0"/>
              <a:t>-Hardware SSL engine</a:t>
            </a:r>
          </a:p>
          <a:p>
            <a:r>
              <a:rPr lang="en-US" altLang="zh-TW" sz="1600" dirty="0" smtClean="0"/>
              <a:t>-Maximum 30 GPIOs</a:t>
            </a:r>
          </a:p>
          <a:p>
            <a:r>
              <a:rPr lang="en-US" altLang="zh-TW" sz="1600" dirty="0" smtClean="0"/>
              <a:t>-2 SPI Interfaces and support both master and slave mode</a:t>
            </a:r>
          </a:p>
          <a:p>
            <a:r>
              <a:rPr lang="en-US" altLang="zh-TW" sz="1600" dirty="0" smtClean="0"/>
              <a:t>-3 UART Interfaces including 2 HS-UART and one log UART</a:t>
            </a:r>
          </a:p>
          <a:p>
            <a:r>
              <a:rPr lang="en-US" altLang="zh-TW" sz="1600" dirty="0" smtClean="0"/>
              <a:t>-4 I2C Interfaces and support both master and slave mode</a:t>
            </a:r>
          </a:p>
          <a:p>
            <a:r>
              <a:rPr lang="en-US" altLang="zh-TW" sz="1600" dirty="0" smtClean="0"/>
              <a:t>-2 I2S/PCM Interfaces and support both master and slave mode</a:t>
            </a:r>
          </a:p>
          <a:p>
            <a:r>
              <a:rPr lang="en-US" altLang="zh-TW" sz="1600" dirty="0" smtClean="0"/>
              <a:t>-4 PWM interfaces</a:t>
            </a:r>
          </a:p>
          <a:p>
            <a:r>
              <a:rPr lang="en-US" altLang="zh-TW" sz="1600" dirty="0" smtClean="0"/>
              <a:t>-2 ADC interfaces</a:t>
            </a:r>
          </a:p>
          <a:p>
            <a:r>
              <a:rPr lang="en-US" altLang="zh-TW" sz="1600" dirty="0" smtClean="0"/>
              <a:t>-1 DAC interfaces</a:t>
            </a:r>
            <a:endParaRPr lang="zh-TW" altLang="en-US" sz="1600" dirty="0"/>
          </a:p>
        </p:txBody>
      </p:sp>
      <p:sp>
        <p:nvSpPr>
          <p:cNvPr id="4" name="投影片編號版面配置區 3"/>
          <p:cNvSpPr>
            <a:spLocks noGrp="1"/>
          </p:cNvSpPr>
          <p:nvPr>
            <p:ph type="sldNum" sz="quarter" idx="12"/>
          </p:nvPr>
        </p:nvSpPr>
        <p:spPr/>
        <p:txBody>
          <a:bodyPr/>
          <a:lstStyle/>
          <a:p>
            <a:fld id="{8471D12E-1CF2-41D7-B141-DC7AF2A00530}" type="slidenum">
              <a:rPr lang="zh-TW" altLang="en-US" smtClean="0"/>
              <a:t>7</a:t>
            </a:fld>
            <a:endParaRPr lang="zh-TW" altLang="en-US"/>
          </a:p>
        </p:txBody>
      </p:sp>
    </p:spTree>
    <p:extLst>
      <p:ext uri="{BB962C8B-B14F-4D97-AF65-F5344CB8AC3E}">
        <p14:creationId xmlns:p14="http://schemas.microsoft.com/office/powerpoint/2010/main" val="37419551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Ameba</a:t>
            </a:r>
            <a:r>
              <a:rPr lang="zh-TW" altLang="en-US" dirty="0" smtClean="0"/>
              <a:t>與</a:t>
            </a:r>
            <a:r>
              <a:rPr lang="en-US" altLang="zh-TW" dirty="0" smtClean="0"/>
              <a:t>Arduino</a:t>
            </a:r>
            <a:r>
              <a:rPr lang="zh-TW" altLang="en-US" dirty="0" smtClean="0"/>
              <a:t>相容的腳位配置</a:t>
            </a:r>
            <a:endParaRPr lang="zh-TW" altLang="en-US" dirty="0"/>
          </a:p>
        </p:txBody>
      </p:sp>
      <p:sp>
        <p:nvSpPr>
          <p:cNvPr id="3" name="內容版面配置區 2"/>
          <p:cNvSpPr>
            <a:spLocks noGrp="1"/>
          </p:cNvSpPr>
          <p:nvPr>
            <p:ph idx="1"/>
          </p:nvPr>
        </p:nvSpPr>
        <p:spPr>
          <a:xfrm>
            <a:off x="827584" y="1988840"/>
            <a:ext cx="4464496" cy="748679"/>
          </a:xfrm>
        </p:spPr>
        <p:txBody>
          <a:bodyPr>
            <a:normAutofit fontScale="92500"/>
          </a:bodyPr>
          <a:lstStyle/>
          <a:p>
            <a:pPr marL="457200" indent="-457200">
              <a:buAutoNum type="arabicPeriod"/>
            </a:pPr>
            <a:r>
              <a:rPr lang="zh-TW" altLang="en-US" sz="2400" b="1" dirty="0" smtClean="0"/>
              <a:t>開發板背面註明腳位配置 </a:t>
            </a:r>
            <a:r>
              <a:rPr lang="en-US" altLang="zh-TW" sz="2400" b="1" dirty="0" smtClean="0"/>
              <a:t>&gt;&gt;</a:t>
            </a:r>
          </a:p>
          <a:p>
            <a:endParaRPr lang="zh-TW" altLang="en-US" dirty="0"/>
          </a:p>
        </p:txBody>
      </p:sp>
      <p:sp>
        <p:nvSpPr>
          <p:cNvPr id="4" name="投影片編號版面配置區 3"/>
          <p:cNvSpPr>
            <a:spLocks noGrp="1"/>
          </p:cNvSpPr>
          <p:nvPr>
            <p:ph type="sldNum" sz="quarter" idx="12"/>
          </p:nvPr>
        </p:nvSpPr>
        <p:spPr/>
        <p:txBody>
          <a:bodyPr/>
          <a:lstStyle/>
          <a:p>
            <a:fld id="{8471D12E-1CF2-41D7-B141-DC7AF2A00530}" type="slidenum">
              <a:rPr lang="zh-TW" altLang="en-US" smtClean="0"/>
              <a:t>8</a:t>
            </a:fld>
            <a:endParaRPr lang="zh-TW" altLang="en-US"/>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797" t="10848" r="25600" b="28827"/>
          <a:stretch/>
        </p:blipFill>
        <p:spPr bwMode="auto">
          <a:xfrm rot="5400000">
            <a:off x="5011212" y="1765650"/>
            <a:ext cx="3960442" cy="368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636912"/>
            <a:ext cx="3672408" cy="3578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內容版面配置區 2"/>
          <p:cNvSpPr txBox="1">
            <a:spLocks/>
          </p:cNvSpPr>
          <p:nvPr/>
        </p:nvSpPr>
        <p:spPr>
          <a:xfrm>
            <a:off x="4644008" y="5517232"/>
            <a:ext cx="4176464" cy="7486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微軟正黑體" panose="020B0604030504040204" pitchFamily="34" charset="-120"/>
                <a:ea typeface="微軟正黑體" panose="020B0604030504040204" pitchFamily="34" charset="-12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zh-TW" sz="2400" b="1" dirty="0" smtClean="0"/>
              <a:t>&lt;&lt; 2. </a:t>
            </a:r>
            <a:r>
              <a:rPr lang="zh-TW" altLang="en-US" sz="2400" b="1" dirty="0" smtClean="0"/>
              <a:t>正面腳位對照圖</a:t>
            </a:r>
            <a:endParaRPr lang="en-US" altLang="zh-TW" sz="2400" b="1" dirty="0" smtClean="0"/>
          </a:p>
          <a:p>
            <a:endParaRPr lang="zh-TW" altLang="en-US" dirty="0"/>
          </a:p>
        </p:txBody>
      </p:sp>
    </p:spTree>
    <p:extLst>
      <p:ext uri="{BB962C8B-B14F-4D97-AF65-F5344CB8AC3E}">
        <p14:creationId xmlns:p14="http://schemas.microsoft.com/office/powerpoint/2010/main" val="16492484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899592" y="1228110"/>
            <a:ext cx="7200000" cy="54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 1"/>
          <p:cNvSpPr>
            <a:spLocks noGrp="1"/>
          </p:cNvSpPr>
          <p:nvPr>
            <p:ph type="title"/>
          </p:nvPr>
        </p:nvSpPr>
        <p:spPr>
          <a:xfrm>
            <a:off x="384791" y="260580"/>
            <a:ext cx="8229600" cy="1143000"/>
          </a:xfrm>
        </p:spPr>
        <p:txBody>
          <a:bodyPr/>
          <a:lstStyle/>
          <a:p>
            <a:r>
              <a:rPr lang="zh-TW" altLang="en-US" dirty="0" smtClean="0"/>
              <a:t>常用的硬體介面</a:t>
            </a:r>
            <a:endParaRPr lang="zh-TW" altLang="en-US" dirty="0"/>
          </a:p>
        </p:txBody>
      </p:sp>
      <p:sp>
        <p:nvSpPr>
          <p:cNvPr id="4" name="投影片編號版面配置區 3"/>
          <p:cNvSpPr>
            <a:spLocks noGrp="1"/>
          </p:cNvSpPr>
          <p:nvPr>
            <p:ph type="sldNum" sz="quarter" idx="12"/>
          </p:nvPr>
        </p:nvSpPr>
        <p:spPr>
          <a:xfrm>
            <a:off x="6553200" y="6304235"/>
            <a:ext cx="2133600" cy="365125"/>
          </a:xfrm>
        </p:spPr>
        <p:txBody>
          <a:bodyPr/>
          <a:lstStyle/>
          <a:p>
            <a:fld id="{8471D12E-1CF2-41D7-B141-DC7AF2A00530}" type="slidenum">
              <a:rPr lang="zh-TW" altLang="en-US" smtClean="0"/>
              <a:t>9</a:t>
            </a:fld>
            <a:endParaRPr lang="zh-TW" altLang="en-US"/>
          </a:p>
        </p:txBody>
      </p:sp>
      <p:sp>
        <p:nvSpPr>
          <p:cNvPr id="15" name="矩形 14"/>
          <p:cNvSpPr/>
          <p:nvPr/>
        </p:nvSpPr>
        <p:spPr>
          <a:xfrm>
            <a:off x="5563184" y="2740278"/>
            <a:ext cx="2393192" cy="3600400"/>
          </a:xfrm>
          <a:prstGeom prst="rect">
            <a:avLst/>
          </a:prstGeom>
          <a:solidFill>
            <a:schemeClr val="accent3">
              <a:lumMod val="50000"/>
              <a:alpha val="2902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6065647" y="4540478"/>
            <a:ext cx="1388265" cy="369332"/>
          </a:xfrm>
          <a:prstGeom prst="rect">
            <a:avLst/>
          </a:prstGeom>
          <a:solidFill>
            <a:schemeClr val="bg2"/>
          </a:solidFill>
        </p:spPr>
        <p:txBody>
          <a:bodyPr wrap="none" rtlCol="0">
            <a:spAutoFit/>
          </a:bodyPr>
          <a:lstStyle/>
          <a:p>
            <a:r>
              <a:rPr lang="en-US" altLang="zh-TW" dirty="0" smtClean="0"/>
              <a:t>NFC antenna</a:t>
            </a:r>
            <a:endParaRPr lang="zh-TW" altLang="en-US" dirty="0"/>
          </a:p>
        </p:txBody>
      </p:sp>
      <p:sp>
        <p:nvSpPr>
          <p:cNvPr id="20" name="矩形 19"/>
          <p:cNvSpPr/>
          <p:nvPr/>
        </p:nvSpPr>
        <p:spPr>
          <a:xfrm>
            <a:off x="4743556" y="1412776"/>
            <a:ext cx="819628" cy="2119590"/>
          </a:xfrm>
          <a:prstGeom prst="rect">
            <a:avLst/>
          </a:prstGeom>
          <a:solidFill>
            <a:schemeClr val="tx1">
              <a:alpha val="2902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4211960" y="2020198"/>
            <a:ext cx="1552220" cy="369332"/>
          </a:xfrm>
          <a:prstGeom prst="rect">
            <a:avLst/>
          </a:prstGeom>
          <a:solidFill>
            <a:schemeClr val="bg2"/>
          </a:solidFill>
        </p:spPr>
        <p:txBody>
          <a:bodyPr wrap="none" rtlCol="0">
            <a:spAutoFit/>
          </a:bodyPr>
          <a:lstStyle/>
          <a:p>
            <a:r>
              <a:rPr lang="en-US" altLang="zh-TW" dirty="0" smtClean="0"/>
              <a:t>Wi-Fi antenna</a:t>
            </a:r>
            <a:endParaRPr lang="zh-TW" altLang="en-US" dirty="0"/>
          </a:p>
        </p:txBody>
      </p:sp>
      <p:sp>
        <p:nvSpPr>
          <p:cNvPr id="21" name="矩形 20"/>
          <p:cNvSpPr/>
          <p:nvPr/>
        </p:nvSpPr>
        <p:spPr>
          <a:xfrm>
            <a:off x="5153370" y="6052646"/>
            <a:ext cx="409814" cy="463406"/>
          </a:xfrm>
          <a:prstGeom prst="rect">
            <a:avLst/>
          </a:prstGeom>
          <a:solidFill>
            <a:srgbClr val="FF0000">
              <a:alpha val="2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p:cNvSpPr txBox="1"/>
          <p:nvPr/>
        </p:nvSpPr>
        <p:spPr>
          <a:xfrm>
            <a:off x="5436096" y="6320353"/>
            <a:ext cx="500778" cy="276999"/>
          </a:xfrm>
          <a:prstGeom prst="rect">
            <a:avLst/>
          </a:prstGeom>
          <a:solidFill>
            <a:schemeClr val="bg2"/>
          </a:solidFill>
        </p:spPr>
        <p:txBody>
          <a:bodyPr wrap="none" rtlCol="0">
            <a:spAutoFit/>
          </a:bodyPr>
          <a:lstStyle/>
          <a:p>
            <a:r>
              <a:rPr lang="en-US" altLang="zh-TW" sz="1200" dirty="0" smtClean="0"/>
              <a:t>reset</a:t>
            </a:r>
            <a:endParaRPr lang="zh-TW" altLang="en-US" sz="1200" dirty="0"/>
          </a:p>
        </p:txBody>
      </p:sp>
      <p:sp>
        <p:nvSpPr>
          <p:cNvPr id="23" name="矩形 22"/>
          <p:cNvSpPr/>
          <p:nvPr/>
        </p:nvSpPr>
        <p:spPr>
          <a:xfrm>
            <a:off x="1331640" y="3532365"/>
            <a:ext cx="819628" cy="607625"/>
          </a:xfrm>
          <a:prstGeom prst="rect">
            <a:avLst/>
          </a:prstGeom>
          <a:solidFill>
            <a:srgbClr val="92D050">
              <a:alpha val="2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p:cNvSpPr/>
          <p:nvPr/>
        </p:nvSpPr>
        <p:spPr>
          <a:xfrm>
            <a:off x="1270798" y="5085184"/>
            <a:ext cx="819628" cy="607625"/>
          </a:xfrm>
          <a:prstGeom prst="rect">
            <a:avLst/>
          </a:prstGeom>
          <a:solidFill>
            <a:srgbClr val="92D050">
              <a:alpha val="2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p:cNvSpPr txBox="1"/>
          <p:nvPr/>
        </p:nvSpPr>
        <p:spPr>
          <a:xfrm>
            <a:off x="84502" y="3651511"/>
            <a:ext cx="1175130" cy="369332"/>
          </a:xfrm>
          <a:prstGeom prst="rect">
            <a:avLst/>
          </a:prstGeom>
          <a:solidFill>
            <a:schemeClr val="bg2"/>
          </a:solidFill>
        </p:spPr>
        <p:txBody>
          <a:bodyPr wrap="none" rtlCol="0">
            <a:spAutoFit/>
          </a:bodyPr>
          <a:lstStyle/>
          <a:p>
            <a:r>
              <a:rPr lang="en-US" altLang="zh-TW" dirty="0" smtClean="0"/>
              <a:t>USB + DAP</a:t>
            </a:r>
            <a:endParaRPr lang="zh-TW" altLang="en-US" dirty="0"/>
          </a:p>
        </p:txBody>
      </p:sp>
      <p:sp>
        <p:nvSpPr>
          <p:cNvPr id="26" name="文字方塊 25"/>
          <p:cNvSpPr txBox="1"/>
          <p:nvPr/>
        </p:nvSpPr>
        <p:spPr>
          <a:xfrm>
            <a:off x="587565" y="5204330"/>
            <a:ext cx="562975" cy="369332"/>
          </a:xfrm>
          <a:prstGeom prst="rect">
            <a:avLst/>
          </a:prstGeom>
          <a:solidFill>
            <a:schemeClr val="bg2"/>
          </a:solidFill>
        </p:spPr>
        <p:txBody>
          <a:bodyPr wrap="none" rtlCol="0">
            <a:spAutoFit/>
          </a:bodyPr>
          <a:lstStyle/>
          <a:p>
            <a:r>
              <a:rPr lang="en-US" altLang="zh-TW" dirty="0" smtClean="0"/>
              <a:t>USB</a:t>
            </a:r>
            <a:endParaRPr lang="zh-TW" altLang="en-US" dirty="0"/>
          </a:p>
        </p:txBody>
      </p:sp>
      <p:sp>
        <p:nvSpPr>
          <p:cNvPr id="27" name="矩形 26"/>
          <p:cNvSpPr/>
          <p:nvPr/>
        </p:nvSpPr>
        <p:spPr>
          <a:xfrm>
            <a:off x="1331640" y="2740279"/>
            <a:ext cx="3411916" cy="472698"/>
          </a:xfrm>
          <a:prstGeom prst="rect">
            <a:avLst/>
          </a:prstGeom>
          <a:solidFill>
            <a:srgbClr val="FFFF00">
              <a:alpha val="2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1331640" y="6048000"/>
            <a:ext cx="3821730" cy="472698"/>
          </a:xfrm>
          <a:prstGeom prst="rect">
            <a:avLst/>
          </a:prstGeom>
          <a:solidFill>
            <a:srgbClr val="FFFF00">
              <a:alpha val="2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p:cNvSpPr txBox="1"/>
          <p:nvPr/>
        </p:nvSpPr>
        <p:spPr>
          <a:xfrm>
            <a:off x="2708020" y="2750609"/>
            <a:ext cx="659155" cy="369332"/>
          </a:xfrm>
          <a:prstGeom prst="rect">
            <a:avLst/>
          </a:prstGeom>
          <a:solidFill>
            <a:schemeClr val="bg2"/>
          </a:solidFill>
        </p:spPr>
        <p:txBody>
          <a:bodyPr wrap="none" rtlCol="0">
            <a:spAutoFit/>
          </a:bodyPr>
          <a:lstStyle/>
          <a:p>
            <a:r>
              <a:rPr lang="en-US" altLang="zh-TW" dirty="0" smtClean="0"/>
              <a:t>GPIO</a:t>
            </a:r>
            <a:endParaRPr lang="zh-TW" altLang="en-US" dirty="0"/>
          </a:p>
        </p:txBody>
      </p:sp>
      <p:sp>
        <p:nvSpPr>
          <p:cNvPr id="30" name="文字方塊 29"/>
          <p:cNvSpPr txBox="1"/>
          <p:nvPr/>
        </p:nvSpPr>
        <p:spPr>
          <a:xfrm>
            <a:off x="2708019" y="6099683"/>
            <a:ext cx="659155" cy="369332"/>
          </a:xfrm>
          <a:prstGeom prst="rect">
            <a:avLst/>
          </a:prstGeom>
          <a:solidFill>
            <a:schemeClr val="bg2"/>
          </a:solidFill>
        </p:spPr>
        <p:txBody>
          <a:bodyPr wrap="none" rtlCol="0">
            <a:spAutoFit/>
          </a:bodyPr>
          <a:lstStyle/>
          <a:p>
            <a:r>
              <a:rPr lang="en-US" altLang="zh-TW" dirty="0" smtClean="0"/>
              <a:t>GPIO</a:t>
            </a:r>
            <a:endParaRPr lang="zh-TW" altLang="en-US" dirty="0"/>
          </a:p>
        </p:txBody>
      </p:sp>
    </p:spTree>
    <p:extLst>
      <p:ext uri="{BB962C8B-B14F-4D97-AF65-F5344CB8AC3E}">
        <p14:creationId xmlns:p14="http://schemas.microsoft.com/office/powerpoint/2010/main" val="76720038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TM04033921[[fn=大馬士革風]]</Template>
  <TotalTime>2503</TotalTime>
  <Words>1364</Words>
  <Application>Microsoft Office PowerPoint</Application>
  <PresentationFormat>如螢幕大小 (4:3)</PresentationFormat>
  <Paragraphs>230</Paragraphs>
  <Slides>34</Slides>
  <Notes>3</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34</vt:i4>
      </vt:variant>
    </vt:vector>
  </HeadingPairs>
  <TitlesOfParts>
    <vt:vector size="42" baseType="lpstr">
      <vt:lpstr>微軟正黑體</vt:lpstr>
      <vt:lpstr>新細明體</vt:lpstr>
      <vt:lpstr>Arial</vt:lpstr>
      <vt:lpstr>Bookman Old Style</vt:lpstr>
      <vt:lpstr>Calibri</vt:lpstr>
      <vt:lpstr>Consolas</vt:lpstr>
      <vt:lpstr>Rockwell</vt:lpstr>
      <vt:lpstr>Damask</vt:lpstr>
      <vt:lpstr>Ameba Arduino  開發套件介紹&amp;環境設置 </vt:lpstr>
      <vt:lpstr>本周課程</vt:lpstr>
      <vt:lpstr>Ameba &amp; Arduino開發板介紹</vt:lpstr>
      <vt:lpstr>Arduino</vt:lpstr>
      <vt:lpstr>Arduino shields</vt:lpstr>
      <vt:lpstr>Realtek Ameba Arduino </vt:lpstr>
      <vt:lpstr>RTL8195 規格</vt:lpstr>
      <vt:lpstr>Ameba與Arduino相容的腳位配置</vt:lpstr>
      <vt:lpstr>常用的硬體介面</vt:lpstr>
      <vt:lpstr>更詳細的Ameba腳位配置(左側)</vt:lpstr>
      <vt:lpstr>更詳細的Ameba腳位配置(右側)</vt:lpstr>
      <vt:lpstr>Ameba SDK</vt:lpstr>
      <vt:lpstr>Ameba &amp; Arduino 開發環境介紹</vt:lpstr>
      <vt:lpstr>Ameba Driver</vt:lpstr>
      <vt:lpstr>Arduino IDE – 下載</vt:lpstr>
      <vt:lpstr>Arduino IDE – 下載</vt:lpstr>
      <vt:lpstr>Arduino IDE – 安裝</vt:lpstr>
      <vt:lpstr>Arduino IDE – 安裝</vt:lpstr>
      <vt:lpstr>Arduino IDE</vt:lpstr>
      <vt:lpstr>Arduino IDE – 安裝開發板設定檔</vt:lpstr>
      <vt:lpstr>Arduino IDE – 安裝開發板設定檔</vt:lpstr>
      <vt:lpstr>Arduino IDE – 選取開發板</vt:lpstr>
      <vt:lpstr>Arduino IDE – 選取COM port</vt:lpstr>
      <vt:lpstr>Troubleshooting - (WIN10) </vt:lpstr>
      <vt:lpstr>開發板應用教學</vt:lpstr>
      <vt:lpstr>使用範例程式測試開發板</vt:lpstr>
      <vt:lpstr>使用範例程式測試開發板</vt:lpstr>
      <vt:lpstr>檢視序列埠視窗</vt:lpstr>
      <vt:lpstr>序列埠(Serial) Baud Rate</vt:lpstr>
      <vt:lpstr>將範例匯入Arduino IDE</vt:lpstr>
      <vt:lpstr>Troubleshooting – 異常訊息</vt:lpstr>
      <vt:lpstr>Troubleshooting – 找不到開發板</vt:lpstr>
      <vt:lpstr>LED – 程式</vt:lpstr>
      <vt:lpstr>LED 腳位配置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Ameba Arduino &amp;  中華電信IoT大平台之應用實務</dc:title>
  <dc:creator>Kevin</dc:creator>
  <cp:lastModifiedBy>user</cp:lastModifiedBy>
  <cp:revision>96</cp:revision>
  <dcterms:created xsi:type="dcterms:W3CDTF">2019-03-05T02:03:04Z</dcterms:created>
  <dcterms:modified xsi:type="dcterms:W3CDTF">2020-05-11T00:50:25Z</dcterms:modified>
</cp:coreProperties>
</file>